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1" r:id="rId3"/>
    <p:sldMasterId id="2147483673" r:id="rId4"/>
  </p:sldMasterIdLst>
  <p:notesMasterIdLst>
    <p:notesMasterId r:id="rId6"/>
  </p:notesMasterIdLst>
  <p:handoutMasterIdLst>
    <p:handoutMasterId r:id="rId19"/>
  </p:handoutMasterIdLst>
  <p:sldIdLst>
    <p:sldId id="256" r:id="rId5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277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40"/>
    <a:srgbClr val="FFF1B6"/>
    <a:srgbClr val="BCD6ED"/>
    <a:srgbClr val="E73A1C"/>
    <a:srgbClr val="F2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12" autoAdjust="0"/>
    <p:restoredTop sz="93692"/>
  </p:normalViewPr>
  <p:slideViewPr>
    <p:cSldViewPr snapToGrid="0" snapToObjects="1">
      <p:cViewPr varScale="1">
        <p:scale>
          <a:sx n="107" d="100"/>
          <a:sy n="107" d="100"/>
        </p:scale>
        <p:origin x="-81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8EAF2-6198-4C71-9C27-399475E358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4C922-A303-4D47-8D4E-2C82B9E5C1D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7A72C-FC22-46F0-9120-72B4100E26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74392-D3FE-4AB9-836F-B1991B15A1C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74392-D3FE-4AB9-836F-B1991B15A1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5" Type="http://schemas.microsoft.com/office/2007/relationships/hdphoto" Target="../media/image12.wdp"/><Relationship Id="rId4" Type="http://schemas.openxmlformats.org/officeDocument/2006/relationships/image" Target="../media/image11.png"/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7" Type="http://schemas.microsoft.com/office/2007/relationships/hdphoto" Target="../media/image12.wdp"/><Relationship Id="rId6" Type="http://schemas.openxmlformats.org/officeDocument/2006/relationships/image" Target="../media/image11.png"/><Relationship Id="rId5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15.pn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3" y="2146300"/>
            <a:ext cx="5994400" cy="3124200"/>
          </a:xfrm>
          <a:prstGeom prst="rect">
            <a:avLst/>
          </a:prstGeom>
          <a:solidFill>
            <a:schemeClr val="accent5">
              <a:lumMod val="7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5994399" y="4226192"/>
            <a:ext cx="1155701" cy="1044308"/>
          </a:xfrm>
          <a:prstGeom prst="rect">
            <a:avLst/>
          </a:prstGeom>
          <a:solidFill>
            <a:schemeClr val="accent5">
              <a:lumMod val="7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5994398" y="3181884"/>
            <a:ext cx="1155701" cy="1044308"/>
          </a:xfrm>
          <a:prstGeom prst="rect">
            <a:avLst/>
          </a:prstGeom>
          <a:solidFill>
            <a:schemeClr val="accent5">
              <a:lumMod val="7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5994397" y="2146300"/>
            <a:ext cx="1155701" cy="1044308"/>
          </a:xfrm>
          <a:prstGeom prst="rect">
            <a:avLst/>
          </a:prstGeom>
          <a:solidFill>
            <a:schemeClr val="accent5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7150100" y="4226192"/>
            <a:ext cx="1155701" cy="1044308"/>
          </a:xfrm>
          <a:prstGeom prst="rect">
            <a:avLst/>
          </a:prstGeom>
          <a:solidFill>
            <a:schemeClr val="accent5">
              <a:lumMod val="7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7150099" y="3181884"/>
            <a:ext cx="1155701" cy="1044308"/>
          </a:xfrm>
          <a:prstGeom prst="rect">
            <a:avLst/>
          </a:prstGeom>
          <a:solidFill>
            <a:schemeClr val="accent5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7150098" y="2146300"/>
            <a:ext cx="1155701" cy="1044308"/>
          </a:xfrm>
          <a:prstGeom prst="rect">
            <a:avLst/>
          </a:prstGeom>
          <a:solidFill>
            <a:schemeClr val="accent5">
              <a:lumMod val="40000"/>
              <a:lumOff val="6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305798" y="4226192"/>
            <a:ext cx="1155701" cy="1044308"/>
          </a:xfrm>
          <a:prstGeom prst="rect">
            <a:avLst/>
          </a:prstGeom>
          <a:solidFill>
            <a:schemeClr val="accent5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8305797" y="3181884"/>
            <a:ext cx="1155701" cy="1044308"/>
          </a:xfrm>
          <a:prstGeom prst="rect">
            <a:avLst/>
          </a:prstGeom>
          <a:solidFill>
            <a:schemeClr val="accent5">
              <a:lumMod val="40000"/>
              <a:lumOff val="6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8305796" y="2146300"/>
            <a:ext cx="1155701" cy="1044308"/>
          </a:xfrm>
          <a:prstGeom prst="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5994398" y="1101992"/>
            <a:ext cx="1155701" cy="1044308"/>
          </a:xfrm>
          <a:prstGeom prst="rect">
            <a:avLst/>
          </a:prstGeom>
          <a:solidFill>
            <a:schemeClr val="accent5">
              <a:lumMod val="7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9461495" y="4226192"/>
            <a:ext cx="1155701" cy="1044308"/>
          </a:xfrm>
          <a:prstGeom prst="rect">
            <a:avLst/>
          </a:prstGeom>
          <a:solidFill>
            <a:schemeClr val="accent5">
              <a:lumMod val="40000"/>
              <a:lumOff val="6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9461494" y="3181249"/>
            <a:ext cx="1155701" cy="1044308"/>
          </a:xfrm>
          <a:prstGeom prst="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9461494" y="1101992"/>
            <a:ext cx="1155701" cy="1044308"/>
          </a:xfrm>
          <a:prstGeom prst="rect">
            <a:avLst/>
          </a:prstGeom>
          <a:solidFill>
            <a:schemeClr val="accent5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10617194" y="2146300"/>
            <a:ext cx="1155701" cy="1044308"/>
          </a:xfrm>
          <a:prstGeom prst="rect">
            <a:avLst/>
          </a:prstGeom>
          <a:solidFill>
            <a:schemeClr val="accent5">
              <a:lumMod val="40000"/>
              <a:lumOff val="6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4" name="文本占位符 21"/>
          <p:cNvSpPr>
            <a:spLocks noGrp="1"/>
          </p:cNvSpPr>
          <p:nvPr>
            <p:ph type="body" sz="quarter" idx="12" hasCustomPrompt="1"/>
          </p:nvPr>
        </p:nvSpPr>
        <p:spPr>
          <a:xfrm>
            <a:off x="571502" y="2191957"/>
            <a:ext cx="6565895" cy="204876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kumimoji="1" lang="zh-CN" altLang="en-US" sz="6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kumimoji="1" lang="en-US" altLang="zh-CN" sz="6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POWERPOINT</a:t>
            </a:r>
            <a:r>
              <a:rPr kumimoji="1" lang="zh-CN" altLang="en-US" sz="6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 </a:t>
            </a:r>
            <a:endParaRPr kumimoji="1" lang="en-US" altLang="zh-CN" sz="66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r>
              <a:rPr kumimoji="1" lang="en-US" altLang="zh-CN" sz="66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TEMPLATE</a:t>
            </a:r>
            <a:endParaRPr kumimoji="1" lang="zh-CN" altLang="en-US" sz="66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5" name="文本占位符 21"/>
          <p:cNvSpPr>
            <a:spLocks noGrp="1"/>
          </p:cNvSpPr>
          <p:nvPr>
            <p:ph type="body" sz="quarter" idx="13" hasCustomPrompt="1"/>
          </p:nvPr>
        </p:nvSpPr>
        <p:spPr>
          <a:xfrm>
            <a:off x="571502" y="4106858"/>
            <a:ext cx="5016500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defTabSz="685800">
              <a:lnSpc>
                <a:spcPct val="130000"/>
              </a:lnSpc>
              <a:buNone/>
              <a:defRPr lang="zh-CN" altLang="en-US" sz="1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pPr marL="0" lvl="0" defTabSz="685800">
              <a:lnSpc>
                <a:spcPct val="130000"/>
              </a:lnSpc>
            </a:pPr>
            <a:r>
              <a:rPr lang="zh-CN" altLang="en-US" dirty="0"/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dirty="0"/>
              <a:t>10</a:t>
            </a:r>
            <a:r>
              <a:rPr lang="zh-CN" altLang="en-US" dirty="0"/>
              <a:t>号字，</a:t>
            </a:r>
            <a:r>
              <a:rPr lang="en-US" altLang="zh-CN" dirty="0"/>
              <a:t>1.3</a:t>
            </a:r>
            <a:r>
              <a:rPr lang="zh-CN" altLang="en-US" dirty="0"/>
              <a:t>倍字间距。</a:t>
            </a:r>
            <a:endParaRPr lang="zh-CN" altLang="en-US" dirty="0"/>
          </a:p>
        </p:txBody>
      </p:sp>
      <p:sp>
        <p:nvSpPr>
          <p:cNvPr id="26" name="文本占位符 21"/>
          <p:cNvSpPr>
            <a:spLocks noGrp="1"/>
          </p:cNvSpPr>
          <p:nvPr>
            <p:ph type="body" sz="quarter" idx="14" hasCustomPrompt="1"/>
          </p:nvPr>
        </p:nvSpPr>
        <p:spPr>
          <a:xfrm>
            <a:off x="571502" y="4903454"/>
            <a:ext cx="2806700" cy="31392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1" lang="zh-CN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sz="1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PRESENTED</a:t>
            </a:r>
            <a:r>
              <a:rPr kumimoji="1" lang="zh-CN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BY</a:t>
            </a:r>
            <a:r>
              <a:rPr kumimoji="1" lang="zh-CN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OfficePLUS</a:t>
            </a:r>
            <a:endParaRPr kumimoji="1" lang="zh-CN" altLang="en-US" sz="16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11270" name="Picture 16" descr="H:\新校徽图片\新校徽\校徽原图.jp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5875" y="0"/>
            <a:ext cx="3286125" cy="1138238"/>
          </a:xfrm>
          <a:prstGeom prst="rect">
            <a:avLst/>
          </a:prstGeom>
          <a:noFill/>
          <a:ln w="9525">
            <a:noFill/>
          </a:ln>
          <a:effectLst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://dc.officeplus.cn/t/33/CF843B91917E7B5BAA55EB332D396666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42"/>
          <a:stretch>
            <a:fillRect/>
          </a:stretch>
        </p:blipFill>
        <p:spPr bwMode="auto">
          <a:xfrm>
            <a:off x="0" y="0"/>
            <a:ext cx="5164244" cy="685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 userDrawn="1"/>
        </p:nvSpPr>
        <p:spPr>
          <a:xfrm>
            <a:off x="0" y="590550"/>
            <a:ext cx="1000125" cy="1000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0"/>
            <a:ext cx="1409700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1000125" y="590550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409700" y="590550"/>
            <a:ext cx="409575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1000125" y="1181100"/>
            <a:ext cx="409575" cy="409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650205" y="831055"/>
            <a:ext cx="759619" cy="7596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2205036" y="626267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964655" y="628386"/>
            <a:ext cx="3962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1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133614" y="666099"/>
            <a:ext cx="704850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5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 userDrawn="1"/>
        </p:nvSpPr>
        <p:spPr>
          <a:xfrm>
            <a:off x="2533650" y="1993900"/>
            <a:ext cx="5994400" cy="3124200"/>
          </a:xfrm>
          <a:prstGeom prst="rect">
            <a:avLst/>
          </a:prstGeom>
          <a:solidFill>
            <a:schemeClr val="accent5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 userDrawn="1"/>
        </p:nvSpPr>
        <p:spPr>
          <a:xfrm>
            <a:off x="8528049" y="4073792"/>
            <a:ext cx="1155701" cy="1044308"/>
          </a:xfrm>
          <a:prstGeom prst="rect">
            <a:avLst/>
          </a:prstGeom>
          <a:solidFill>
            <a:schemeClr val="accent5">
              <a:lumMod val="7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 userDrawn="1"/>
        </p:nvSpPr>
        <p:spPr>
          <a:xfrm>
            <a:off x="9683749" y="3029484"/>
            <a:ext cx="1155701" cy="1044308"/>
          </a:xfrm>
          <a:prstGeom prst="rect">
            <a:avLst/>
          </a:prstGeom>
          <a:solidFill>
            <a:schemeClr val="accent5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 userDrawn="1"/>
        </p:nvSpPr>
        <p:spPr>
          <a:xfrm>
            <a:off x="8540747" y="1985176"/>
            <a:ext cx="1155701" cy="1044308"/>
          </a:xfrm>
          <a:prstGeom prst="rect">
            <a:avLst/>
          </a:prstGeom>
          <a:solidFill>
            <a:schemeClr val="accent5">
              <a:lumMod val="40000"/>
              <a:lumOff val="6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 userDrawn="1"/>
        </p:nvSpPr>
        <p:spPr>
          <a:xfrm>
            <a:off x="7321544" y="940868"/>
            <a:ext cx="1155701" cy="1044308"/>
          </a:xfrm>
          <a:prstGeom prst="rect">
            <a:avLst/>
          </a:prstGeom>
          <a:solidFill>
            <a:schemeClr val="accent5">
              <a:lumMod val="40000"/>
              <a:lumOff val="6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 userDrawn="1"/>
        </p:nvSpPr>
        <p:spPr>
          <a:xfrm>
            <a:off x="1377948" y="4073792"/>
            <a:ext cx="1155701" cy="1044308"/>
          </a:xfrm>
          <a:prstGeom prst="rect">
            <a:avLst/>
          </a:prstGeom>
          <a:solidFill>
            <a:schemeClr val="accent5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 userDrawn="1"/>
        </p:nvSpPr>
        <p:spPr>
          <a:xfrm>
            <a:off x="1377947" y="3029484"/>
            <a:ext cx="1155701" cy="1044308"/>
          </a:xfrm>
          <a:prstGeom prst="rect">
            <a:avLst/>
          </a:prstGeom>
          <a:solidFill>
            <a:schemeClr val="accent5">
              <a:lumMod val="7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0" hasCustomPrompt="1"/>
          </p:nvPr>
        </p:nvSpPr>
        <p:spPr>
          <a:xfrm>
            <a:off x="4100009" y="2197100"/>
            <a:ext cx="2861681" cy="2048766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kumimoji="1" lang="zh-CN" altLang="en-US" sz="6600" b="1" dirty="0">
                <a:solidFill>
                  <a:schemeClr val="bg1"/>
                </a:solidFill>
              </a:defRPr>
            </a:lvl1pPr>
          </a:lstStyle>
          <a:p>
            <a:pPr algn="ctr"/>
            <a:r>
              <a:rPr kumimoji="1" lang="en-US" altLang="zh-CN" sz="6600" b="1" dirty="0">
                <a:solidFill>
                  <a:schemeClr val="bg1"/>
                </a:solidFill>
              </a:rPr>
              <a:t>THANK</a:t>
            </a:r>
            <a:r>
              <a:rPr kumimoji="1" lang="zh-CN" altLang="en-US" sz="6600" b="1" dirty="0">
                <a:solidFill>
                  <a:schemeClr val="bg1"/>
                </a:solidFill>
              </a:rPr>
              <a:t> </a:t>
            </a:r>
            <a:endParaRPr kumimoji="1" lang="en-US" altLang="zh-CN" sz="6600" b="1" dirty="0">
              <a:solidFill>
                <a:schemeClr val="bg1"/>
              </a:solidFill>
            </a:endParaRPr>
          </a:p>
          <a:p>
            <a:pPr algn="ctr"/>
            <a:r>
              <a:rPr kumimoji="1" lang="en-US" altLang="zh-CN" sz="6600" b="1" dirty="0">
                <a:solidFill>
                  <a:schemeClr val="bg1"/>
                </a:solidFill>
              </a:rPr>
              <a:t>YOU!</a:t>
            </a:r>
            <a:endParaRPr kumimoji="1"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33" name="文本占位符 18"/>
          <p:cNvSpPr>
            <a:spLocks noGrp="1"/>
          </p:cNvSpPr>
          <p:nvPr>
            <p:ph type="body" sz="quarter" idx="11" hasCustomPrompt="1"/>
          </p:nvPr>
        </p:nvSpPr>
        <p:spPr>
          <a:xfrm>
            <a:off x="4348317" y="4525019"/>
            <a:ext cx="2365063" cy="3139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1" lang="zh-CN" altLang="en-US" sz="160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sz="1600" dirty="0">
                <a:solidFill>
                  <a:schemeClr val="bg1"/>
                </a:solidFill>
              </a:rPr>
              <a:t>PRESENTED</a:t>
            </a:r>
            <a:r>
              <a:rPr kumimoji="1" lang="zh-CN" altLang="en-US" sz="1600" dirty="0">
                <a:solidFill>
                  <a:schemeClr val="bg1"/>
                </a:solidFill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</a:rPr>
              <a:t>BY</a:t>
            </a:r>
            <a:r>
              <a:rPr kumimoji="1" lang="zh-CN" altLang="en-US" sz="1600" dirty="0">
                <a:solidFill>
                  <a:schemeClr val="bg1"/>
                </a:solidFill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</a:rPr>
              <a:t>OfficePLUS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972050" y="-1"/>
            <a:ext cx="7219950" cy="6934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3676650" y="-1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676650" y="1158607"/>
            <a:ext cx="1295401" cy="117054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676650" y="2317215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3676650" y="3475823"/>
            <a:ext cx="1295401" cy="118959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3676650" y="4665417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3676650" y="5843074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381248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1085846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209556" y="1146672"/>
            <a:ext cx="1295401" cy="117054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1085846" y="0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4972053" y="1158607"/>
            <a:ext cx="7219947" cy="1170543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占位符 21"/>
          <p:cNvSpPr>
            <a:spLocks noGrp="1"/>
          </p:cNvSpPr>
          <p:nvPr>
            <p:ph type="body" sz="quarter" idx="11"/>
          </p:nvPr>
        </p:nvSpPr>
        <p:spPr>
          <a:xfrm>
            <a:off x="5181607" y="1365313"/>
            <a:ext cx="540596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800" b="1" dirty="0">
                <a:solidFill>
                  <a:schemeClr val="bg1"/>
                </a:solidFill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2"/>
          </p:nvPr>
        </p:nvSpPr>
        <p:spPr>
          <a:xfrm>
            <a:off x="5181606" y="2625406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3" name="文本占位符 21"/>
          <p:cNvSpPr>
            <a:spLocks noGrp="1"/>
          </p:cNvSpPr>
          <p:nvPr>
            <p:ph type="body" sz="quarter" idx="13"/>
          </p:nvPr>
        </p:nvSpPr>
        <p:spPr>
          <a:xfrm>
            <a:off x="5181606" y="3373370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4" name="文本占位符 21"/>
          <p:cNvSpPr>
            <a:spLocks noGrp="1"/>
          </p:cNvSpPr>
          <p:nvPr>
            <p:ph type="body" sz="quarter" idx="14"/>
          </p:nvPr>
        </p:nvSpPr>
        <p:spPr>
          <a:xfrm>
            <a:off x="5181606" y="4121334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/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/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服务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/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办公模板更新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使用小程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/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/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924" t="13924" r="13924" b="13924"/>
          <a:stretch>
            <a:fillRect/>
          </a:stretch>
        </p:blipFill>
        <p:spPr>
          <a:xfrm>
            <a:off x="4705130" y="1673081"/>
            <a:ext cx="2743200" cy="27432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39" r="14439"/>
          <a:stretch>
            <a:fillRect/>
          </a:stretch>
        </p:blipFill>
        <p:spPr>
          <a:xfrm>
            <a:off x="8519321" y="1673081"/>
            <a:ext cx="2743200" cy="2743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0965" y="1673081"/>
            <a:ext cx="2743200" cy="2743200"/>
          </a:xfrm>
          <a:prstGeom prst="rect">
            <a:avLst/>
          </a:prstGeom>
        </p:spPr>
      </p:pic>
      <p:sp>
        <p:nvSpPr>
          <p:cNvPr id="17" name="文本框 16"/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  <a:endParaRPr lang="zh-CN" altLang="en-US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微软小蜜 」</a:t>
            </a:r>
            <a:endParaRPr lang="zh-CN" altLang="en-US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5"/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标注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字体使用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行距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背景图片出处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4239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英文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cs typeface="Segoe UI Light" panose="020B0502040204020203"/>
              </a:rPr>
              <a:t>Calibri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中文 微软雅黑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正文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1.3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cn.bing.com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defTabSz="6096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PPT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Word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文档、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Excel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charset="0"/>
                <a:ea typeface="Segoe UI Light" panose="020B0502040204020203" charset="0"/>
                <a:cs typeface="Segoe UI Light" panose="020B0502040204020203" charset="0"/>
              </a:rPr>
              <a:t> 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)</a:t>
            </a:r>
            <a:r>
              <a:rPr kumimoji="0" lang="zh-CN" alt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微软雅黑" panose="020B0503020204020204" pitchFamily="34" charset="-122"/>
                <a:cs typeface="+mn-cs"/>
              </a:rPr>
              <a:t>不得被全部或部分的复制、传播、销售，否则将承担法律责任。</a:t>
            </a:r>
            <a:endParaRPr kumimoji="0" lang="zh-CN" alt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" panose="020B0503020204020204" pitchFamily="34" charset="-122"/>
                <a:cs typeface="Segoe UI Light" panose="020B0502040204020203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" panose="020B0503020204020204" pitchFamily="34" charset="-122"/>
              <a:cs typeface="Segoe UI Light" panose="020B0502040204020203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 userDrawn="1"/>
        </p:nvSpPr>
        <p:spPr>
          <a:xfrm>
            <a:off x="4972050" y="-1"/>
            <a:ext cx="7219950" cy="6934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 userDrawn="1"/>
        </p:nvSpPr>
        <p:spPr>
          <a:xfrm>
            <a:off x="3676650" y="-1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 userDrawn="1"/>
        </p:nvSpPr>
        <p:spPr>
          <a:xfrm>
            <a:off x="3676650" y="1158607"/>
            <a:ext cx="1295401" cy="117054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 userDrawn="1"/>
        </p:nvSpPr>
        <p:spPr>
          <a:xfrm>
            <a:off x="3676650" y="2317215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 userDrawn="1"/>
        </p:nvSpPr>
        <p:spPr>
          <a:xfrm>
            <a:off x="3676650" y="3475823"/>
            <a:ext cx="1295401" cy="118959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 userDrawn="1"/>
        </p:nvSpPr>
        <p:spPr>
          <a:xfrm>
            <a:off x="3676650" y="4665417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 userDrawn="1"/>
        </p:nvSpPr>
        <p:spPr>
          <a:xfrm>
            <a:off x="3676650" y="5843074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 userDrawn="1"/>
        </p:nvSpPr>
        <p:spPr>
          <a:xfrm>
            <a:off x="2381248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 userDrawn="1"/>
        </p:nvSpPr>
        <p:spPr>
          <a:xfrm>
            <a:off x="1085846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 userDrawn="1"/>
        </p:nvSpPr>
        <p:spPr>
          <a:xfrm>
            <a:off x="-209556" y="1146672"/>
            <a:ext cx="1295401" cy="117054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 userDrawn="1"/>
        </p:nvSpPr>
        <p:spPr>
          <a:xfrm>
            <a:off x="1085846" y="0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 userDrawn="1"/>
        </p:nvSpPr>
        <p:spPr>
          <a:xfrm>
            <a:off x="4972053" y="1158607"/>
            <a:ext cx="7219947" cy="1170543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占位符 21"/>
          <p:cNvSpPr>
            <a:spLocks noGrp="1"/>
          </p:cNvSpPr>
          <p:nvPr>
            <p:ph type="body" sz="quarter" idx="11"/>
          </p:nvPr>
        </p:nvSpPr>
        <p:spPr>
          <a:xfrm>
            <a:off x="5181607" y="1365313"/>
            <a:ext cx="540596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800" b="1" dirty="0">
                <a:solidFill>
                  <a:schemeClr val="bg1"/>
                </a:solidFill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9" name="文本占位符 21"/>
          <p:cNvSpPr>
            <a:spLocks noGrp="1"/>
          </p:cNvSpPr>
          <p:nvPr>
            <p:ph type="body" sz="quarter" idx="12"/>
          </p:nvPr>
        </p:nvSpPr>
        <p:spPr>
          <a:xfrm>
            <a:off x="5181606" y="2625406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30" name="文本占位符 21"/>
          <p:cNvSpPr>
            <a:spLocks noGrp="1"/>
          </p:cNvSpPr>
          <p:nvPr>
            <p:ph type="body" sz="quarter" idx="13"/>
          </p:nvPr>
        </p:nvSpPr>
        <p:spPr>
          <a:xfrm>
            <a:off x="5181606" y="3373370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31" name="文本占位符 21"/>
          <p:cNvSpPr>
            <a:spLocks noGrp="1"/>
          </p:cNvSpPr>
          <p:nvPr>
            <p:ph type="body" sz="quarter" idx="14"/>
          </p:nvPr>
        </p:nvSpPr>
        <p:spPr>
          <a:xfrm>
            <a:off x="5181606" y="4121334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32" name="文本占位符 21"/>
          <p:cNvSpPr>
            <a:spLocks noGrp="1"/>
          </p:cNvSpPr>
          <p:nvPr>
            <p:ph type="body" sz="quarter" idx="15"/>
          </p:nvPr>
        </p:nvSpPr>
        <p:spPr>
          <a:xfrm>
            <a:off x="5181606" y="4869298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 userDrawn="1"/>
        </p:nvSpPr>
        <p:spPr>
          <a:xfrm>
            <a:off x="4972050" y="-1"/>
            <a:ext cx="7219950" cy="6934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 userDrawn="1"/>
        </p:nvSpPr>
        <p:spPr>
          <a:xfrm>
            <a:off x="3676650" y="-1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 userDrawn="1"/>
        </p:nvSpPr>
        <p:spPr>
          <a:xfrm>
            <a:off x="3676650" y="1158607"/>
            <a:ext cx="1295401" cy="117054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3676650" y="2317215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 userDrawn="1"/>
        </p:nvSpPr>
        <p:spPr>
          <a:xfrm>
            <a:off x="3676650" y="3475823"/>
            <a:ext cx="1295401" cy="118959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 userDrawn="1"/>
        </p:nvSpPr>
        <p:spPr>
          <a:xfrm>
            <a:off x="3676650" y="4665417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 userDrawn="1"/>
        </p:nvSpPr>
        <p:spPr>
          <a:xfrm>
            <a:off x="3676650" y="5843074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 userDrawn="1"/>
        </p:nvSpPr>
        <p:spPr>
          <a:xfrm>
            <a:off x="2381248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 userDrawn="1"/>
        </p:nvSpPr>
        <p:spPr>
          <a:xfrm>
            <a:off x="1085846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 userDrawn="1"/>
        </p:nvSpPr>
        <p:spPr>
          <a:xfrm>
            <a:off x="-209556" y="1146672"/>
            <a:ext cx="1295401" cy="117054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 userDrawn="1"/>
        </p:nvSpPr>
        <p:spPr>
          <a:xfrm>
            <a:off x="1085846" y="0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 userDrawn="1"/>
        </p:nvSpPr>
        <p:spPr>
          <a:xfrm>
            <a:off x="4972053" y="1158607"/>
            <a:ext cx="7219947" cy="1170543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占位符 21"/>
          <p:cNvSpPr>
            <a:spLocks noGrp="1"/>
          </p:cNvSpPr>
          <p:nvPr>
            <p:ph type="body" sz="quarter" idx="11"/>
          </p:nvPr>
        </p:nvSpPr>
        <p:spPr>
          <a:xfrm>
            <a:off x="5181607" y="1365313"/>
            <a:ext cx="540596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800" b="1" dirty="0">
                <a:solidFill>
                  <a:schemeClr val="bg1"/>
                </a:solidFill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2"/>
          </p:nvPr>
        </p:nvSpPr>
        <p:spPr>
          <a:xfrm>
            <a:off x="5181606" y="2625406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3" name="文本占位符 21"/>
          <p:cNvSpPr>
            <a:spLocks noGrp="1"/>
          </p:cNvSpPr>
          <p:nvPr>
            <p:ph type="body" sz="quarter" idx="13"/>
          </p:nvPr>
        </p:nvSpPr>
        <p:spPr>
          <a:xfrm>
            <a:off x="5181606" y="3373370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4" name="文本占位符 21"/>
          <p:cNvSpPr>
            <a:spLocks noGrp="1"/>
          </p:cNvSpPr>
          <p:nvPr>
            <p:ph type="body" sz="quarter" idx="14"/>
          </p:nvPr>
        </p:nvSpPr>
        <p:spPr>
          <a:xfrm>
            <a:off x="5181606" y="4121334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5" name="文本占位符 21"/>
          <p:cNvSpPr>
            <a:spLocks noGrp="1"/>
          </p:cNvSpPr>
          <p:nvPr>
            <p:ph type="body" sz="quarter" idx="15"/>
          </p:nvPr>
        </p:nvSpPr>
        <p:spPr>
          <a:xfrm>
            <a:off x="5181606" y="4869298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6" name="文本占位符 21"/>
          <p:cNvSpPr>
            <a:spLocks noGrp="1"/>
          </p:cNvSpPr>
          <p:nvPr>
            <p:ph type="body" sz="quarter" idx="16"/>
          </p:nvPr>
        </p:nvSpPr>
        <p:spPr>
          <a:xfrm>
            <a:off x="5181606" y="5617262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六项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 userDrawn="1"/>
        </p:nvSpPr>
        <p:spPr>
          <a:xfrm>
            <a:off x="4972050" y="-1"/>
            <a:ext cx="7219950" cy="6934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 userDrawn="1"/>
        </p:nvSpPr>
        <p:spPr>
          <a:xfrm>
            <a:off x="3676650" y="-1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 userDrawn="1"/>
        </p:nvSpPr>
        <p:spPr>
          <a:xfrm>
            <a:off x="3676650" y="1158607"/>
            <a:ext cx="1295401" cy="117054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 userDrawn="1"/>
        </p:nvSpPr>
        <p:spPr>
          <a:xfrm>
            <a:off x="3676650" y="2317215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 userDrawn="1"/>
        </p:nvSpPr>
        <p:spPr>
          <a:xfrm>
            <a:off x="3676650" y="3475823"/>
            <a:ext cx="1295401" cy="118959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 userDrawn="1"/>
        </p:nvSpPr>
        <p:spPr>
          <a:xfrm>
            <a:off x="3676650" y="4665417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 userDrawn="1"/>
        </p:nvSpPr>
        <p:spPr>
          <a:xfrm>
            <a:off x="3676650" y="5843074"/>
            <a:ext cx="1295401" cy="11776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 userDrawn="1"/>
        </p:nvSpPr>
        <p:spPr>
          <a:xfrm>
            <a:off x="2381248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 userDrawn="1"/>
        </p:nvSpPr>
        <p:spPr>
          <a:xfrm>
            <a:off x="1085846" y="1158607"/>
            <a:ext cx="1295401" cy="117054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 userDrawn="1"/>
        </p:nvSpPr>
        <p:spPr>
          <a:xfrm>
            <a:off x="-209556" y="1146672"/>
            <a:ext cx="1295401" cy="1170543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 userDrawn="1"/>
        </p:nvSpPr>
        <p:spPr>
          <a:xfrm>
            <a:off x="1085846" y="0"/>
            <a:ext cx="1295401" cy="11705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 userDrawn="1"/>
        </p:nvSpPr>
        <p:spPr>
          <a:xfrm>
            <a:off x="4972053" y="1158607"/>
            <a:ext cx="7219947" cy="1170543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占位符 21"/>
          <p:cNvSpPr>
            <a:spLocks noGrp="1"/>
          </p:cNvSpPr>
          <p:nvPr>
            <p:ph type="body" sz="quarter" idx="11"/>
          </p:nvPr>
        </p:nvSpPr>
        <p:spPr>
          <a:xfrm>
            <a:off x="5181607" y="1365313"/>
            <a:ext cx="540596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800" b="1" dirty="0">
                <a:solidFill>
                  <a:schemeClr val="bg1"/>
                </a:solidFill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2"/>
          </p:nvPr>
        </p:nvSpPr>
        <p:spPr>
          <a:xfrm>
            <a:off x="5181606" y="2508676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3" name="文本占位符 21"/>
          <p:cNvSpPr>
            <a:spLocks noGrp="1"/>
          </p:cNvSpPr>
          <p:nvPr>
            <p:ph type="body" sz="quarter" idx="13"/>
          </p:nvPr>
        </p:nvSpPr>
        <p:spPr>
          <a:xfrm>
            <a:off x="5181606" y="3256640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4" name="文本占位符 21"/>
          <p:cNvSpPr>
            <a:spLocks noGrp="1"/>
          </p:cNvSpPr>
          <p:nvPr>
            <p:ph type="body" sz="quarter" idx="14"/>
          </p:nvPr>
        </p:nvSpPr>
        <p:spPr>
          <a:xfrm>
            <a:off x="5181606" y="4004604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5" name="文本占位符 21"/>
          <p:cNvSpPr>
            <a:spLocks noGrp="1"/>
          </p:cNvSpPr>
          <p:nvPr>
            <p:ph type="body" sz="quarter" idx="15"/>
          </p:nvPr>
        </p:nvSpPr>
        <p:spPr>
          <a:xfrm>
            <a:off x="5181606" y="4752568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6" name="文本占位符 21"/>
          <p:cNvSpPr>
            <a:spLocks noGrp="1"/>
          </p:cNvSpPr>
          <p:nvPr>
            <p:ph type="body" sz="quarter" idx="16"/>
          </p:nvPr>
        </p:nvSpPr>
        <p:spPr>
          <a:xfrm>
            <a:off x="5181606" y="5465653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  <p:sp>
        <p:nvSpPr>
          <p:cNvPr id="27" name="文本占位符 21"/>
          <p:cNvSpPr>
            <a:spLocks noGrp="1"/>
          </p:cNvSpPr>
          <p:nvPr>
            <p:ph type="body" sz="quarter" idx="17"/>
          </p:nvPr>
        </p:nvSpPr>
        <p:spPr>
          <a:xfrm>
            <a:off x="5181606" y="6213617"/>
            <a:ext cx="54059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590550"/>
            <a:ext cx="1000125" cy="1000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409700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000125" y="590550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409700" y="590550"/>
            <a:ext cx="409575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000125" y="1181100"/>
            <a:ext cx="409575" cy="409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650205" y="831055"/>
            <a:ext cx="759619" cy="7596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205036" y="626267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1538288" y="2460973"/>
            <a:ext cx="1181100" cy="11811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3143249" y="3414714"/>
            <a:ext cx="1181100" cy="11811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2443162" y="2762250"/>
            <a:ext cx="1000125" cy="1000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648200" y="2948869"/>
            <a:ext cx="3962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7" name="文本占位符 2"/>
          <p:cNvSpPr>
            <a:spLocks noGrp="1"/>
          </p:cNvSpPr>
          <p:nvPr>
            <p:ph type="body" sz="quarter" idx="12" hasCustomPrompt="1"/>
          </p:nvPr>
        </p:nvSpPr>
        <p:spPr>
          <a:xfrm>
            <a:off x="4648200" y="3451157"/>
            <a:ext cx="5323573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标题数字等都可以通过点击和重新输入进行更改，顶部“开始”面板中可以对字体、字号、颜色、行距等进行修改。建议正文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号字，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1.3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倍字间距。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2590799" y="2761997"/>
            <a:ext cx="704850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0" y="590550"/>
            <a:ext cx="1000125" cy="10001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17" name="矩形 16"/>
          <p:cNvSpPr/>
          <p:nvPr userDrawn="1"/>
        </p:nvSpPr>
        <p:spPr>
          <a:xfrm>
            <a:off x="0" y="0"/>
            <a:ext cx="1409700" cy="59055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000125" y="590550"/>
            <a:ext cx="409575" cy="409575"/>
          </a:xfrm>
          <a:prstGeom prst="rect">
            <a:avLst/>
          </a:prstGeom>
          <a:solidFill>
            <a:schemeClr val="accent5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1409700" y="590550"/>
            <a:ext cx="409575" cy="409575"/>
          </a:xfrm>
          <a:prstGeom prst="rect">
            <a:avLst/>
          </a:prstGeom>
          <a:solidFill>
            <a:schemeClr val="accent5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1000125" y="1181100"/>
            <a:ext cx="409575" cy="4095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1650205" y="831055"/>
            <a:ext cx="759619" cy="759619"/>
          </a:xfrm>
          <a:prstGeom prst="rect">
            <a:avLst/>
          </a:prstGeom>
          <a:solidFill>
            <a:schemeClr val="accent5">
              <a:lumMod val="60000"/>
              <a:lumOff val="4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 userDrawn="1"/>
        </p:nvSpPr>
        <p:spPr>
          <a:xfrm>
            <a:off x="2205036" y="626267"/>
            <a:ext cx="409575" cy="409575"/>
          </a:xfrm>
          <a:prstGeom prst="rect">
            <a:avLst/>
          </a:prstGeom>
          <a:solidFill>
            <a:schemeClr val="accent5">
              <a:lumMod val="40000"/>
              <a:lumOff val="6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50205" y="43742"/>
            <a:ext cx="3962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5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4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148219" y="500999"/>
            <a:ext cx="704850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pic>
        <p:nvPicPr>
          <p:cNvPr id="11270" name="Picture 16" descr="H:\新校徽图片\新校徽\校徽原图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4200" y="42545"/>
            <a:ext cx="3286125" cy="1138238"/>
          </a:xfrm>
          <a:prstGeom prst="rect">
            <a:avLst/>
          </a:prstGeom>
          <a:noFill/>
          <a:ln w="9525">
            <a:noFill/>
          </a:ln>
          <a:effectLst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角三角形 15"/>
          <p:cNvSpPr/>
          <p:nvPr/>
        </p:nvSpPr>
        <p:spPr>
          <a:xfrm>
            <a:off x="0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7" name="直角三角形 16"/>
          <p:cNvSpPr/>
          <p:nvPr/>
        </p:nvSpPr>
        <p:spPr>
          <a:xfrm rot="10800000">
            <a:off x="0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8" name="直角三角形 17"/>
          <p:cNvSpPr/>
          <p:nvPr/>
        </p:nvSpPr>
        <p:spPr>
          <a:xfrm rot="5400000">
            <a:off x="2032000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19" name="直角三角形 18"/>
          <p:cNvSpPr/>
          <p:nvPr/>
        </p:nvSpPr>
        <p:spPr>
          <a:xfrm rot="16200000">
            <a:off x="2032000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 userDrawn="1"/>
        </p:nvSpPr>
        <p:spPr>
          <a:xfrm>
            <a:off x="0" y="590550"/>
            <a:ext cx="1000125" cy="1000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30" name="矩形 29"/>
          <p:cNvSpPr/>
          <p:nvPr userDrawn="1"/>
        </p:nvSpPr>
        <p:spPr>
          <a:xfrm>
            <a:off x="0" y="0"/>
            <a:ext cx="1409700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 userDrawn="1"/>
        </p:nvSpPr>
        <p:spPr>
          <a:xfrm>
            <a:off x="1000125" y="590550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 userDrawn="1"/>
        </p:nvSpPr>
        <p:spPr>
          <a:xfrm>
            <a:off x="1409700" y="590550"/>
            <a:ext cx="409575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 userDrawn="1"/>
        </p:nvSpPr>
        <p:spPr>
          <a:xfrm>
            <a:off x="1000125" y="1181100"/>
            <a:ext cx="409575" cy="409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 userDrawn="1"/>
        </p:nvSpPr>
        <p:spPr>
          <a:xfrm>
            <a:off x="1650205" y="831055"/>
            <a:ext cx="759619" cy="7596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 userDrawn="1"/>
        </p:nvSpPr>
        <p:spPr>
          <a:xfrm>
            <a:off x="2205036" y="626267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直角三角形 35"/>
          <p:cNvSpPr/>
          <p:nvPr userDrawn="1"/>
        </p:nvSpPr>
        <p:spPr>
          <a:xfrm>
            <a:off x="4064001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37" name="直角三角形 36"/>
          <p:cNvSpPr/>
          <p:nvPr userDrawn="1"/>
        </p:nvSpPr>
        <p:spPr>
          <a:xfrm rot="10800000">
            <a:off x="4064001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38" name="直角三角形 37"/>
          <p:cNvSpPr/>
          <p:nvPr userDrawn="1"/>
        </p:nvSpPr>
        <p:spPr>
          <a:xfrm rot="5400000">
            <a:off x="6096001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39" name="直角三角形 38"/>
          <p:cNvSpPr/>
          <p:nvPr userDrawn="1"/>
        </p:nvSpPr>
        <p:spPr>
          <a:xfrm rot="16200000">
            <a:off x="6096001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0" name="直角三角形 39"/>
          <p:cNvSpPr/>
          <p:nvPr userDrawn="1"/>
        </p:nvSpPr>
        <p:spPr>
          <a:xfrm>
            <a:off x="8128000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1" name="直角三角形 40"/>
          <p:cNvSpPr/>
          <p:nvPr userDrawn="1"/>
        </p:nvSpPr>
        <p:spPr>
          <a:xfrm rot="10800000">
            <a:off x="8128000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2" name="直角三角形 41"/>
          <p:cNvSpPr/>
          <p:nvPr userDrawn="1"/>
        </p:nvSpPr>
        <p:spPr>
          <a:xfrm rot="5400000">
            <a:off x="10160000" y="3453885"/>
            <a:ext cx="2032000" cy="203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3" name="直角三角形 42"/>
          <p:cNvSpPr/>
          <p:nvPr userDrawn="1"/>
        </p:nvSpPr>
        <p:spPr>
          <a:xfrm rot="16200000">
            <a:off x="10160000" y="3453885"/>
            <a:ext cx="2032000" cy="203200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4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964655" y="628386"/>
            <a:ext cx="3962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5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133614" y="666099"/>
            <a:ext cx="704850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25"/>
          <p:cNvSpPr/>
          <p:nvPr userDrawn="1"/>
        </p:nvSpPr>
        <p:spPr>
          <a:xfrm>
            <a:off x="0" y="2181225"/>
            <a:ext cx="8953500" cy="3009900"/>
          </a:xfrm>
          <a:custGeom>
            <a:avLst/>
            <a:gdLst>
              <a:gd name="connsiteX0" fmla="*/ 0 w 8953500"/>
              <a:gd name="connsiteY0" fmla="*/ 0 h 3009900"/>
              <a:gd name="connsiteX1" fmla="*/ 8953500 w 8953500"/>
              <a:gd name="connsiteY1" fmla="*/ 0 h 3009900"/>
              <a:gd name="connsiteX2" fmla="*/ 7286617 w 8953500"/>
              <a:gd name="connsiteY2" fmla="*/ 3009900 h 3009900"/>
              <a:gd name="connsiteX3" fmla="*/ 0 w 8953500"/>
              <a:gd name="connsiteY3" fmla="*/ 300990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53500" h="3009900">
                <a:moveTo>
                  <a:pt x="0" y="0"/>
                </a:moveTo>
                <a:lnTo>
                  <a:pt x="8953500" y="0"/>
                </a:lnTo>
                <a:lnTo>
                  <a:pt x="7286617" y="3009900"/>
                </a:lnTo>
                <a:lnTo>
                  <a:pt x="0" y="30099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 24"/>
          <p:cNvSpPr/>
          <p:nvPr userDrawn="1"/>
        </p:nvSpPr>
        <p:spPr>
          <a:xfrm>
            <a:off x="7410450" y="2771775"/>
            <a:ext cx="4781550" cy="3009900"/>
          </a:xfrm>
          <a:custGeom>
            <a:avLst/>
            <a:gdLst>
              <a:gd name="connsiteX0" fmla="*/ 1666883 w 4781550"/>
              <a:gd name="connsiteY0" fmla="*/ 0 h 3009900"/>
              <a:gd name="connsiteX1" fmla="*/ 4781550 w 4781550"/>
              <a:gd name="connsiteY1" fmla="*/ 0 h 3009900"/>
              <a:gd name="connsiteX2" fmla="*/ 4781550 w 4781550"/>
              <a:gd name="connsiteY2" fmla="*/ 3009900 h 3009900"/>
              <a:gd name="connsiteX3" fmla="*/ 0 w 4781550"/>
              <a:gd name="connsiteY3" fmla="*/ 300990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1550" h="3009900">
                <a:moveTo>
                  <a:pt x="1666883" y="0"/>
                </a:moveTo>
                <a:lnTo>
                  <a:pt x="4781550" y="0"/>
                </a:lnTo>
                <a:lnTo>
                  <a:pt x="4781550" y="3009900"/>
                </a:lnTo>
                <a:lnTo>
                  <a:pt x="0" y="300990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0" y="590550"/>
            <a:ext cx="1000125" cy="1000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b="1" dirty="0"/>
          </a:p>
        </p:txBody>
      </p:sp>
      <p:sp>
        <p:nvSpPr>
          <p:cNvPr id="15" name="矩形 14"/>
          <p:cNvSpPr/>
          <p:nvPr userDrawn="1"/>
        </p:nvSpPr>
        <p:spPr>
          <a:xfrm>
            <a:off x="0" y="0"/>
            <a:ext cx="1409700" cy="5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000125" y="590550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1409700" y="590550"/>
            <a:ext cx="409575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000125" y="1181100"/>
            <a:ext cx="409575" cy="409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1650205" y="831055"/>
            <a:ext cx="759619" cy="75961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2205036" y="626267"/>
            <a:ext cx="409575" cy="4095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964655" y="628386"/>
            <a:ext cx="3962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28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133614" y="666099"/>
            <a:ext cx="704850" cy="10895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hyperlink" Target="https://meeting.tencent.com/" TargetMode="External"/><Relationship Id="rId3" Type="http://schemas.openxmlformats.org/officeDocument/2006/relationships/hyperlink" Target="https://www.google.cn/intl/zh-CN/chrome/" TargetMode="External"/><Relationship Id="rId2" Type="http://schemas.openxmlformats.org/officeDocument/2006/relationships/image" Target="../media/image18.jpeg"/><Relationship Id="rId1" Type="http://schemas.openxmlformats.org/officeDocument/2006/relationships/tags" Target="../tags/tag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hyperlink" Target="https://www.yjszsms.com/school/10294" TargetMode="Externa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png"/><Relationship Id="rId3" Type="http://schemas.openxmlformats.org/officeDocument/2006/relationships/hyperlink" Target="https://www.yjszsms.com/help/faq/ks" TargetMode="External"/><Relationship Id="rId2" Type="http://schemas.openxmlformats.org/officeDocument/2006/relationships/hyperlink" Target="http://www.yjszsms.com/" TargetMode="External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19"/>
          <p:cNvSpPr>
            <a:spLocks noGrp="1"/>
          </p:cNvSpPr>
          <p:nvPr>
            <p:ph type="body" sz="quarter" idx="12"/>
          </p:nvPr>
        </p:nvSpPr>
        <p:spPr>
          <a:xfrm>
            <a:off x="0" y="2594915"/>
            <a:ext cx="10578719" cy="175432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zh-CN" sz="5400" dirty="0" smtClean="0"/>
              <a:t>河海大学</a:t>
            </a:r>
            <a:endParaRPr lang="en-US" altLang="zh-CN" sz="5400" dirty="0" smtClean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zh-CN" sz="5400" dirty="0" smtClean="0"/>
              <a:t>网络远程</a:t>
            </a:r>
            <a:r>
              <a:rPr lang="zh-CN" altLang="en-US" sz="5400" dirty="0" smtClean="0"/>
              <a:t>面</a:t>
            </a:r>
            <a:r>
              <a:rPr lang="zh-CN" altLang="zh-CN" sz="5400" dirty="0" smtClean="0"/>
              <a:t>试平台考生操作说明</a:t>
            </a:r>
            <a:endParaRPr lang="zh-CN" altLang="en-US" sz="5400" kern="0" dirty="0">
              <a:sym typeface="Calibri" panose="020F0502020204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5534" y="4595463"/>
            <a:ext cx="71169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</a:rPr>
              <a:t>https://www.yjszsms.com/school/10294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0" y="1799829"/>
            <a:ext cx="12192000" cy="43498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2993" y="2454695"/>
            <a:ext cx="4853467" cy="2528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685800">
              <a:lnSpc>
                <a:spcPct val="150000"/>
              </a:lnSpc>
              <a:spcAft>
                <a:spcPts val="1000"/>
              </a:spcAft>
              <a:buAutoNum type="arabicPeriod"/>
              <a:defRPr/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取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号时间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：</a:t>
            </a:r>
            <a:r>
              <a:rPr lang="zh-CN" altLang="en-US" sz="2000" b="1" kern="0" dirty="0" smtClean="0">
                <a:latin typeface="+mn-ea"/>
                <a:cs typeface="+mn-ea"/>
                <a:sym typeface="Calibri" panose="020F0502020204030204" pitchFamily="34" charset="0"/>
              </a:rPr>
              <a:t>考生</a:t>
            </a:r>
            <a:r>
              <a:rPr lang="zh-CN" altLang="en-US" sz="2000" b="1" kern="0" dirty="0">
                <a:latin typeface="+mn-ea"/>
                <a:cs typeface="+mn-ea"/>
                <a:sym typeface="Calibri" panose="020F0502020204030204" pitchFamily="34" charset="0"/>
              </a:rPr>
              <a:t>提前进入，系统不会显示取号按钮，需要在时间到时，刷新页面，才会显示。 </a:t>
            </a:r>
            <a:endParaRPr lang="en-US" altLang="zh-CN" sz="2000" b="1" kern="0" dirty="0"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defTabSz="685800">
              <a:lnSpc>
                <a:spcPct val="150000"/>
              </a:lnSpc>
              <a:spcAft>
                <a:spcPts val="1000"/>
              </a:spcAft>
              <a:buAutoNum type="arabicPeriod"/>
              <a:defRPr/>
            </a:pPr>
            <a:r>
              <a:rPr lang="zh-CN" altLang="en-US" sz="2000" b="1" kern="0" dirty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如果错过取号时间怎么办：原则上视为放弃面试。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9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3" name="文本占位符 1"/>
          <p:cNvSpPr txBox="1"/>
          <p:nvPr/>
        </p:nvSpPr>
        <p:spPr>
          <a:xfrm>
            <a:off x="2933198" y="828538"/>
            <a:ext cx="540782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/>
              <a:t>4.4  </a:t>
            </a:r>
            <a:r>
              <a:rPr lang="zh-CN" altLang="en-US" sz="2400" dirty="0"/>
              <a:t>取号</a:t>
            </a:r>
            <a:endParaRPr lang="zh-CN" altLang="en-US" sz="2400" dirty="0"/>
          </a:p>
        </p:txBody>
      </p:sp>
      <p:sp>
        <p:nvSpPr>
          <p:cNvPr id="36" name="文本占位符 1"/>
          <p:cNvSpPr txBox="1"/>
          <p:nvPr/>
        </p:nvSpPr>
        <p:spPr>
          <a:xfrm>
            <a:off x="1622042" y="22722"/>
            <a:ext cx="6322563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rgbClr val="0070C0"/>
                </a:solidFill>
              </a:rPr>
              <a:t>面</a:t>
            </a:r>
            <a:r>
              <a:rPr lang="zh-CN" altLang="en-US" sz="3600" dirty="0" smtClean="0">
                <a:solidFill>
                  <a:srgbClr val="0070C0"/>
                </a:solidFill>
              </a:rPr>
              <a:t>试</a:t>
            </a:r>
            <a:r>
              <a:rPr lang="zh-CN" altLang="en-US" sz="3600" dirty="0">
                <a:solidFill>
                  <a:srgbClr val="0070C0"/>
                </a:solidFill>
              </a:rPr>
              <a:t>系统全过程分解步骤说明</a:t>
            </a:r>
            <a:endParaRPr lang="zh-CN" altLang="en-US" sz="3600" dirty="0">
              <a:solidFill>
                <a:srgbClr val="0070C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936" y="1947672"/>
            <a:ext cx="6756910" cy="409495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75" y="1948180"/>
            <a:ext cx="1869440" cy="31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3" name="文本占位符 1"/>
          <p:cNvSpPr txBox="1"/>
          <p:nvPr/>
        </p:nvSpPr>
        <p:spPr>
          <a:xfrm>
            <a:off x="2933198" y="956301"/>
            <a:ext cx="540782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/>
              <a:t>4.5  </a:t>
            </a:r>
            <a:r>
              <a:rPr lang="zh-CN" altLang="en-US" sz="2400" dirty="0"/>
              <a:t>排队</a:t>
            </a:r>
            <a:endParaRPr lang="zh-CN" altLang="en-US" sz="2400" dirty="0"/>
          </a:p>
        </p:txBody>
      </p:sp>
      <p:sp>
        <p:nvSpPr>
          <p:cNvPr id="30" name="矩形 29"/>
          <p:cNvSpPr/>
          <p:nvPr/>
        </p:nvSpPr>
        <p:spPr>
          <a:xfrm>
            <a:off x="293782" y="1774192"/>
            <a:ext cx="4964981" cy="2934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685800">
              <a:lnSpc>
                <a:spcPct val="150000"/>
              </a:lnSpc>
              <a:spcAft>
                <a:spcPts val="1000"/>
              </a:spcAft>
              <a:buAutoNum type="arabicPeriod"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取号成功后，系统直接进入排队等待页面。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defTabSz="685800">
              <a:lnSpc>
                <a:spcPct val="150000"/>
              </a:lnSpc>
              <a:spcAft>
                <a:spcPts val="1000"/>
              </a:spcAft>
              <a:buAutoNum type="arabicPeriod"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系统显示当前</a:t>
            </a: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面试考生的序号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，以及考生本人的序号，</a:t>
            </a: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考生根据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当前正在</a:t>
            </a: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面试序号和自己本人的序号耐心等待。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defTabSz="685800">
              <a:lnSpc>
                <a:spcPct val="150000"/>
              </a:lnSpc>
              <a:spcAft>
                <a:spcPts val="1000"/>
              </a:spcAft>
              <a:buAutoNum type="arabicPeriod"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在本页面中，考生无须任何操作。上个考生结束后，面试组会邀请下一个考生进入。只有在界面上接收到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邀请通知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的考生，才能进入面试。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93782" y="4850838"/>
            <a:ext cx="52370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注意：面试组在邀请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3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次后，考生仍未进入面试。会视为“过号”，过号考生会安排在本时间段其他考生全部完成后，重新邀请进入面试</a:t>
            </a: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。</a:t>
            </a:r>
            <a:r>
              <a:rPr lang="zh-CN" altLang="en-US" sz="1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重新邀请三次时如果仍未进入面试，会视为“弃考”。</a:t>
            </a:r>
            <a:endParaRPr lang="zh-CN" altLang="en-US" sz="1600" b="1" kern="0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lvl="0" defTabSz="685800">
              <a:lnSpc>
                <a:spcPct val="150000"/>
              </a:lnSpc>
              <a:defRPr/>
            </a:pP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</p:txBody>
      </p:sp>
      <p:sp>
        <p:nvSpPr>
          <p:cNvPr id="36" name="文本占位符 1"/>
          <p:cNvSpPr txBox="1"/>
          <p:nvPr/>
        </p:nvSpPr>
        <p:spPr>
          <a:xfrm>
            <a:off x="1559771" y="44993"/>
            <a:ext cx="6322563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rgbClr val="0070C0"/>
                </a:solidFill>
              </a:rPr>
              <a:t>面</a:t>
            </a:r>
            <a:r>
              <a:rPr lang="zh-CN" altLang="en-US" sz="3600" dirty="0" smtClean="0">
                <a:solidFill>
                  <a:srgbClr val="0070C0"/>
                </a:solidFill>
              </a:rPr>
              <a:t>试</a:t>
            </a:r>
            <a:r>
              <a:rPr lang="zh-CN" altLang="en-US" sz="3600" dirty="0">
                <a:solidFill>
                  <a:srgbClr val="0070C0"/>
                </a:solidFill>
              </a:rPr>
              <a:t>系统全过程分解步骤说明</a:t>
            </a:r>
            <a:endParaRPr lang="zh-CN" altLang="en-US" sz="3600" dirty="0">
              <a:solidFill>
                <a:srgbClr val="0070C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r="2400"/>
          <a:stretch>
            <a:fillRect/>
          </a:stretch>
        </p:blipFill>
        <p:spPr>
          <a:xfrm>
            <a:off x="5504210" y="1748968"/>
            <a:ext cx="6508720" cy="370203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03240" y="1650610"/>
            <a:ext cx="731520" cy="3724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endParaRPr lang="zh-CN" altLang="en-US" sz="14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0" y="1979720"/>
            <a:ext cx="12192000" cy="43498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3" name="文本占位符 1"/>
          <p:cNvSpPr txBox="1"/>
          <p:nvPr/>
        </p:nvSpPr>
        <p:spPr>
          <a:xfrm>
            <a:off x="2933198" y="956301"/>
            <a:ext cx="540782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/>
              <a:t>4.6  </a:t>
            </a:r>
            <a:r>
              <a:rPr lang="zh-CN" altLang="en-US" sz="2400" dirty="0"/>
              <a:t>进入面试</a:t>
            </a:r>
            <a:r>
              <a:rPr lang="en-US" altLang="zh-CN" sz="2400" dirty="0"/>
              <a:t>&amp;</a:t>
            </a:r>
            <a:r>
              <a:rPr lang="zh-CN" altLang="en-US" sz="2400" dirty="0"/>
              <a:t>结束面试</a:t>
            </a:r>
            <a:endParaRPr lang="zh-CN" altLang="en-US" sz="2400" dirty="0"/>
          </a:p>
        </p:txBody>
      </p:sp>
      <p:sp>
        <p:nvSpPr>
          <p:cNvPr id="30" name="矩形 29"/>
          <p:cNvSpPr/>
          <p:nvPr/>
        </p:nvSpPr>
        <p:spPr>
          <a:xfrm>
            <a:off x="573033" y="2241799"/>
            <a:ext cx="11018323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just" defTabSz="6858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AutoNum type="arabicPeriod"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接受邀请进入面试后，考生请停止对主、副设备的一切操作，一切操作按面试组老师的要求进行；</a:t>
            </a:r>
            <a:endParaRPr kumimoji="0" lang="en-US" altLang="zh-CN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algn="just" defTabSz="6858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AutoNum type="arabicPeriod"/>
              <a:defRPr/>
            </a:pPr>
            <a:r>
              <a:rPr lang="zh-CN" altLang="en-US" b="1" kern="0" dirty="0">
                <a:latin typeface="+mn-ea"/>
                <a:cs typeface="+mn-ea"/>
                <a:sym typeface="Calibri" panose="020F0502020204030204" pitchFamily="34" charset="0"/>
              </a:rPr>
              <a:t>面试过程中请保持吐字清晰、身形端正，请勿作出不必要行动影响面试进程</a:t>
            </a:r>
            <a:r>
              <a:rPr lang="zh-CN" altLang="en-US" b="1" kern="0" dirty="0" smtClean="0">
                <a:latin typeface="+mn-ea"/>
                <a:cs typeface="+mn-ea"/>
                <a:sym typeface="Calibri" panose="020F0502020204030204" pitchFamily="34" charset="0"/>
              </a:rPr>
              <a:t>；</a:t>
            </a:r>
            <a:endParaRPr lang="en-US" altLang="zh-CN" b="1" kern="0" dirty="0" smtClean="0"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algn="just" defTabSz="6858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AutoNum type="arabicPeriod"/>
              <a:defRPr/>
            </a:pPr>
            <a:r>
              <a:rPr lang="zh-CN" altLang="en-US" b="1" kern="0" dirty="0" smtClean="0">
                <a:latin typeface="+mn-ea"/>
                <a:cs typeface="+mn-ea"/>
                <a:sym typeface="Calibri" panose="020F0502020204030204" pitchFamily="34" charset="0"/>
              </a:rPr>
              <a:t>如</a:t>
            </a:r>
            <a:r>
              <a:rPr lang="zh-CN" altLang="en-US" b="1" kern="0" dirty="0">
                <a:latin typeface="+mn-ea"/>
                <a:cs typeface="+mn-ea"/>
                <a:sym typeface="Calibri" panose="020F0502020204030204" pitchFamily="34" charset="0"/>
              </a:rPr>
              <a:t>遇网络中断等突发状况，请考生不要惊慌，不要自行操作设备，保持原地等待，面试组老师会第一时间与您取得联系</a:t>
            </a:r>
            <a:r>
              <a:rPr lang="zh-CN" altLang="en-US" b="1" kern="0" dirty="0" smtClean="0">
                <a:latin typeface="+mn-ea"/>
                <a:cs typeface="+mn-ea"/>
                <a:sym typeface="Calibri" panose="020F0502020204030204" pitchFamily="34" charset="0"/>
              </a:rPr>
              <a:t>；</a:t>
            </a:r>
            <a:endParaRPr lang="en-US" altLang="zh-CN" b="1" kern="0" dirty="0" smtClean="0"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algn="just" defTabSz="6858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AutoNum type="arabicPeriod"/>
              <a:defRPr/>
            </a:pPr>
            <a:r>
              <a:rPr lang="zh-CN" altLang="en-US" b="1" kern="0" dirty="0" smtClean="0">
                <a:latin typeface="+mn-ea"/>
                <a:cs typeface="+mn-ea"/>
                <a:sym typeface="Calibri" panose="020F0502020204030204" pitchFamily="34" charset="0"/>
              </a:rPr>
              <a:t>面试顺利完成后，考生也不应自行操作主、副设备，面试将自动退出，待系统退出后方可自行操作设备。</a:t>
            </a:r>
            <a:endParaRPr lang="en-US" altLang="zh-CN" b="1" kern="0" dirty="0">
              <a:latin typeface="+mn-ea"/>
              <a:cs typeface="+mn-ea"/>
              <a:sym typeface="Calibri" panose="020F0502020204030204" pitchFamily="34" charset="0"/>
            </a:endParaRPr>
          </a:p>
        </p:txBody>
      </p:sp>
      <p:sp>
        <p:nvSpPr>
          <p:cNvPr id="38" name="文本占位符 1"/>
          <p:cNvSpPr txBox="1"/>
          <p:nvPr/>
        </p:nvSpPr>
        <p:spPr>
          <a:xfrm>
            <a:off x="1675630" y="-3651"/>
            <a:ext cx="6322563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rgbClr val="0070C0"/>
                </a:solidFill>
              </a:rPr>
              <a:t>面</a:t>
            </a:r>
            <a:r>
              <a:rPr lang="zh-CN" altLang="en-US" sz="3600" dirty="0" smtClean="0">
                <a:solidFill>
                  <a:srgbClr val="0070C0"/>
                </a:solidFill>
              </a:rPr>
              <a:t>试</a:t>
            </a:r>
            <a:r>
              <a:rPr lang="zh-CN" altLang="en-US" sz="3600" dirty="0">
                <a:solidFill>
                  <a:srgbClr val="0070C0"/>
                </a:solidFill>
              </a:rPr>
              <a:t>系统全过程分解步骤说明</a:t>
            </a:r>
            <a:endParaRPr lang="zh-CN" altLang="en-US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13"/>
          <p:cNvSpPr>
            <a:spLocks noGrp="1"/>
          </p:cNvSpPr>
          <p:nvPr>
            <p:ph type="body" sz="quarter" idx="10"/>
          </p:nvPr>
        </p:nvSpPr>
        <p:spPr>
          <a:xfrm>
            <a:off x="3763009" y="2497546"/>
            <a:ext cx="3535680" cy="2122805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kern="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预祝大家</a:t>
            </a:r>
            <a:endParaRPr lang="en-US" altLang="zh-CN" kern="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kern="0" dirty="0"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考核顺利</a:t>
            </a:r>
            <a:endParaRPr lang="zh-CN" altLang="en-US" kern="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smtClean="0"/>
              <a:t>1</a:t>
            </a:r>
            <a:endParaRPr lang="zh-CN" altLang="en-US" dirty="0"/>
          </a:p>
        </p:txBody>
      </p:sp>
      <p:grpSp>
        <p:nvGrpSpPr>
          <p:cNvPr id="163" name="组合 162"/>
          <p:cNvGrpSpPr/>
          <p:nvPr/>
        </p:nvGrpSpPr>
        <p:grpSpPr>
          <a:xfrm>
            <a:off x="172993" y="1641668"/>
            <a:ext cx="9213489" cy="5181409"/>
            <a:chOff x="136022" y="1397505"/>
            <a:chExt cx="9213489" cy="5181409"/>
          </a:xfrm>
        </p:grpSpPr>
        <p:sp>
          <p:nvSpPr>
            <p:cNvPr id="143" name="矩形 142"/>
            <p:cNvSpPr/>
            <p:nvPr/>
          </p:nvSpPr>
          <p:spPr>
            <a:xfrm>
              <a:off x="136022" y="1397505"/>
              <a:ext cx="9213489" cy="518140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283104" y="2232640"/>
              <a:ext cx="1352550" cy="56197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收到考核通知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817158" y="2232640"/>
              <a:ext cx="1352550" cy="56197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按照通知要求提交考核</a:t>
              </a: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材料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3326531" y="2232640"/>
              <a:ext cx="1352550" cy="56197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收到参加</a:t>
              </a:r>
              <a:r>
                <a:rPr lang="zh-CN" altLang="en-US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远程考核的</a:t>
              </a: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通知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4844480" y="2232639"/>
              <a:ext cx="1352550" cy="56197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登录</a:t>
              </a:r>
              <a:r>
                <a:rPr lang="zh-CN" altLang="en-US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远程面试系统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6362429" y="2232640"/>
              <a:ext cx="1352550" cy="56197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 smtClean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阅读考生</a:t>
              </a:r>
              <a:endParaRPr lang="en-US" altLang="zh-CN" sz="14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b="1" dirty="0" smtClean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须知等</a:t>
              </a:r>
              <a:endParaRPr lang="zh-CN" altLang="en-US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7877115" y="2232640"/>
              <a:ext cx="1352550" cy="56197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 smtClean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设备检测</a:t>
              </a:r>
              <a:endParaRPr lang="zh-CN" altLang="en-US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箭头连接符 11"/>
            <p:cNvCxnSpPr>
              <a:stCxn id="4" idx="3"/>
              <a:endCxn id="5" idx="1"/>
            </p:cNvCxnSpPr>
            <p:nvPr/>
          </p:nvCxnSpPr>
          <p:spPr>
            <a:xfrm>
              <a:off x="1635654" y="2513628"/>
              <a:ext cx="18150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>
              <a:stCxn id="5" idx="3"/>
              <a:endCxn id="7" idx="1"/>
            </p:cNvCxnSpPr>
            <p:nvPr/>
          </p:nvCxnSpPr>
          <p:spPr>
            <a:xfrm>
              <a:off x="3169708" y="2513628"/>
              <a:ext cx="15682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>
              <a:stCxn id="7" idx="3"/>
              <a:endCxn id="8" idx="1"/>
            </p:cNvCxnSpPr>
            <p:nvPr/>
          </p:nvCxnSpPr>
          <p:spPr>
            <a:xfrm flipV="1">
              <a:off x="4679081" y="2513627"/>
              <a:ext cx="165399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>
              <a:stCxn id="8" idx="3"/>
              <a:endCxn id="9" idx="1"/>
            </p:cNvCxnSpPr>
            <p:nvPr/>
          </p:nvCxnSpPr>
          <p:spPr>
            <a:xfrm>
              <a:off x="6197030" y="2513627"/>
              <a:ext cx="165399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>
              <a:stCxn id="9" idx="3"/>
              <a:endCxn id="10" idx="1"/>
            </p:cNvCxnSpPr>
            <p:nvPr/>
          </p:nvCxnSpPr>
          <p:spPr>
            <a:xfrm>
              <a:off x="7714979" y="2513628"/>
              <a:ext cx="16213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圆角矩形 17"/>
            <p:cNvSpPr/>
            <p:nvPr/>
          </p:nvSpPr>
          <p:spPr>
            <a:xfrm>
              <a:off x="6360896" y="3255356"/>
              <a:ext cx="1352550" cy="56197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登录</a:t>
              </a:r>
              <a:r>
                <a:rPr lang="zh-CN" altLang="en-US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远程面试系统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9" name="直接箭头连接符 18"/>
            <p:cNvCxnSpPr>
              <a:stCxn id="10" idx="2"/>
              <a:endCxn id="36" idx="0"/>
            </p:cNvCxnSpPr>
            <p:nvPr/>
          </p:nvCxnSpPr>
          <p:spPr>
            <a:xfrm>
              <a:off x="8553390" y="2794615"/>
              <a:ext cx="0" cy="4702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圆角矩形 22"/>
            <p:cNvSpPr/>
            <p:nvPr/>
          </p:nvSpPr>
          <p:spPr>
            <a:xfrm>
              <a:off x="4838559" y="3255356"/>
              <a:ext cx="1352550" cy="56197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取号</a:t>
              </a:r>
              <a:endParaRPr lang="zh-CN" altLang="en-US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3322340" y="3255356"/>
              <a:ext cx="1352550" cy="56197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根据取号结果排队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1817158" y="3255356"/>
              <a:ext cx="1352550" cy="56197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进入考核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292362" y="3179156"/>
              <a:ext cx="1352550" cy="7143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考核结束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8" name="直接箭头连接符 27"/>
            <p:cNvCxnSpPr>
              <a:stCxn id="18" idx="1"/>
              <a:endCxn id="23" idx="3"/>
            </p:cNvCxnSpPr>
            <p:nvPr/>
          </p:nvCxnSpPr>
          <p:spPr>
            <a:xfrm flipH="1">
              <a:off x="6191109" y="3536344"/>
              <a:ext cx="16978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>
              <a:stCxn id="23" idx="1"/>
              <a:endCxn id="24" idx="3"/>
            </p:cNvCxnSpPr>
            <p:nvPr/>
          </p:nvCxnSpPr>
          <p:spPr>
            <a:xfrm flipH="1">
              <a:off x="4674890" y="3536344"/>
              <a:ext cx="163669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>
              <a:stCxn id="24" idx="1"/>
              <a:endCxn id="25" idx="3"/>
            </p:cNvCxnSpPr>
            <p:nvPr/>
          </p:nvCxnSpPr>
          <p:spPr>
            <a:xfrm flipH="1">
              <a:off x="3169708" y="3536344"/>
              <a:ext cx="15263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>
              <a:endCxn id="27" idx="6"/>
            </p:cNvCxnSpPr>
            <p:nvPr/>
          </p:nvCxnSpPr>
          <p:spPr>
            <a:xfrm flipH="1" flipV="1">
              <a:off x="1644912" y="3536343"/>
              <a:ext cx="223800" cy="476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>
              <a:stCxn id="36" idx="1"/>
              <a:endCxn id="18" idx="3"/>
            </p:cNvCxnSpPr>
            <p:nvPr/>
          </p:nvCxnSpPr>
          <p:spPr>
            <a:xfrm flipH="1" flipV="1">
              <a:off x="7713446" y="3536344"/>
              <a:ext cx="163669" cy="952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圆角矩形 35"/>
            <p:cNvSpPr/>
            <p:nvPr/>
          </p:nvSpPr>
          <p:spPr>
            <a:xfrm>
              <a:off x="7877115" y="3264878"/>
              <a:ext cx="1352550" cy="56197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收到考核安排</a:t>
              </a: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通知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4" name="文本框 143"/>
            <p:cNvSpPr txBox="1"/>
            <p:nvPr/>
          </p:nvSpPr>
          <p:spPr>
            <a:xfrm>
              <a:off x="263261" y="1453757"/>
              <a:ext cx="2987101" cy="49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2000" b="1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考核全过程图解</a:t>
              </a:r>
              <a:endPara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45" name="图片 1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3286" y="1986594"/>
            <a:ext cx="2441327" cy="4651718"/>
          </a:xfrm>
          <a:prstGeom prst="rect">
            <a:avLst/>
          </a:prstGeom>
        </p:spPr>
      </p:pic>
      <p:sp>
        <p:nvSpPr>
          <p:cNvPr id="146" name="文本框 145"/>
          <p:cNvSpPr txBox="1"/>
          <p:nvPr/>
        </p:nvSpPr>
        <p:spPr>
          <a:xfrm>
            <a:off x="9465378" y="1453757"/>
            <a:ext cx="2490066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考核过程图解</a:t>
            </a:r>
            <a:endParaRPr lang="zh-CN" altLang="en-US" sz="20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4" y="4137692"/>
            <a:ext cx="9213488" cy="259853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8" name="文本占位符 1"/>
          <p:cNvSpPr txBox="1"/>
          <p:nvPr/>
        </p:nvSpPr>
        <p:spPr>
          <a:xfrm>
            <a:off x="1586478" y="77684"/>
            <a:ext cx="6322563" cy="58928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 smtClean="0">
                <a:solidFill>
                  <a:srgbClr val="0070C0"/>
                </a:solidFill>
              </a:rPr>
              <a:t>考核流程图解</a:t>
            </a:r>
            <a:endParaRPr lang="zh-CN" altLang="en-US" sz="3600" dirty="0">
              <a:solidFill>
                <a:srgbClr val="0070C0"/>
              </a:solidFill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0114915" y="5777865"/>
            <a:ext cx="886460" cy="3581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100" b="1" dirty="0">
                <a:latin typeface="黑体" panose="02010609060101010101" charset="-122"/>
                <a:ea typeface="黑体" panose="02010609060101010101" charset="-122"/>
              </a:rPr>
              <a:t>开始考核</a:t>
            </a:r>
            <a:endParaRPr lang="zh-CN" altLang="en-US" sz="11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0144760" y="6255385"/>
            <a:ext cx="826135" cy="28130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100" b="1" dirty="0">
                <a:latin typeface="黑体" panose="02010609060101010101" charset="-122"/>
                <a:ea typeface="黑体" panose="02010609060101010101" charset="-122"/>
              </a:rPr>
              <a:t>考核结束</a:t>
            </a:r>
            <a:endParaRPr lang="zh-CN" altLang="en-US" sz="1100" b="1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3df65701-1997-45dc-9f8a-063259ac7a51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4846" y="1312769"/>
            <a:ext cx="10924408" cy="5309431"/>
            <a:chOff x="674848" y="1024833"/>
            <a:chExt cx="10924408" cy="5309431"/>
          </a:xfrm>
        </p:grpSpPr>
        <p:grpSp>
          <p:nvGrpSpPr>
            <p:cNvPr id="5" name="íşḻíďè"/>
            <p:cNvGrpSpPr/>
            <p:nvPr/>
          </p:nvGrpSpPr>
          <p:grpSpPr>
            <a:xfrm>
              <a:off x="674848" y="2294012"/>
              <a:ext cx="4616542" cy="2628878"/>
              <a:chOff x="678183" y="2118591"/>
              <a:chExt cx="4616542" cy="2628878"/>
            </a:xfrm>
          </p:grpSpPr>
          <p:grpSp>
            <p:nvGrpSpPr>
              <p:cNvPr id="27" name="íṧ1îďê"/>
              <p:cNvGrpSpPr/>
              <p:nvPr/>
            </p:nvGrpSpPr>
            <p:grpSpPr>
              <a:xfrm>
                <a:off x="678183" y="2118591"/>
                <a:ext cx="4616542" cy="2628878"/>
                <a:chOff x="2448695" y="1658843"/>
                <a:chExt cx="7294608" cy="4153896"/>
              </a:xfrm>
            </p:grpSpPr>
            <p:grpSp>
              <p:nvGrpSpPr>
                <p:cNvPr id="29" name="iş1íḓé"/>
                <p:cNvGrpSpPr/>
                <p:nvPr/>
              </p:nvGrpSpPr>
              <p:grpSpPr bwMode="auto">
                <a:xfrm>
                  <a:off x="2448695" y="1658843"/>
                  <a:ext cx="7294608" cy="4153896"/>
                  <a:chOff x="8540751" y="4843463"/>
                  <a:chExt cx="8012112" cy="4562475"/>
                </a:xfrm>
                <a:effectLst/>
              </p:grpSpPr>
              <p:sp>
                <p:nvSpPr>
                  <p:cNvPr id="31" name="ïṥļïḍe"/>
                  <p:cNvSpPr/>
                  <p:nvPr/>
                </p:nvSpPr>
                <p:spPr bwMode="auto">
                  <a:xfrm>
                    <a:off x="9321800" y="4843463"/>
                    <a:ext cx="6480176" cy="4421188"/>
                  </a:xfrm>
                  <a:custGeom>
                    <a:avLst/>
                    <a:gdLst>
                      <a:gd name="T0" fmla="*/ 17508 w 18000"/>
                      <a:gd name="T1" fmla="*/ 12280 h 12281"/>
                      <a:gd name="T2" fmla="*/ 491 w 18000"/>
                      <a:gd name="T3" fmla="*/ 12280 h 12281"/>
                      <a:gd name="T4" fmla="*/ 0 w 18000"/>
                      <a:gd name="T5" fmla="*/ 11792 h 12281"/>
                      <a:gd name="T6" fmla="*/ 0 w 18000"/>
                      <a:gd name="T7" fmla="*/ 488 h 12281"/>
                      <a:gd name="T8" fmla="*/ 491 w 18000"/>
                      <a:gd name="T9" fmla="*/ 0 h 12281"/>
                      <a:gd name="T10" fmla="*/ 17508 w 18000"/>
                      <a:gd name="T11" fmla="*/ 0 h 12281"/>
                      <a:gd name="T12" fmla="*/ 17999 w 18000"/>
                      <a:gd name="T13" fmla="*/ 488 h 12281"/>
                      <a:gd name="T14" fmla="*/ 17999 w 18000"/>
                      <a:gd name="T15" fmla="*/ 11792 h 12281"/>
                      <a:gd name="T16" fmla="*/ 17508 w 18000"/>
                      <a:gd name="T17" fmla="*/ 12280 h 1228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8000"/>
                      <a:gd name="T28" fmla="*/ 0 h 12281"/>
                      <a:gd name="T29" fmla="*/ 18000 w 18000"/>
                      <a:gd name="T30" fmla="*/ 12281 h 1228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8000" h="12281">
                        <a:moveTo>
                          <a:pt x="17508" y="12280"/>
                        </a:moveTo>
                        <a:lnTo>
                          <a:pt x="491" y="12280"/>
                        </a:lnTo>
                        <a:cubicBezTo>
                          <a:pt x="220" y="12280"/>
                          <a:pt x="0" y="12061"/>
                          <a:pt x="0" y="11792"/>
                        </a:cubicBezTo>
                        <a:lnTo>
                          <a:pt x="0" y="488"/>
                        </a:lnTo>
                        <a:cubicBezTo>
                          <a:pt x="0" y="219"/>
                          <a:pt x="220" y="0"/>
                          <a:pt x="491" y="0"/>
                        </a:cubicBezTo>
                        <a:lnTo>
                          <a:pt x="17508" y="0"/>
                        </a:lnTo>
                        <a:cubicBezTo>
                          <a:pt x="17779" y="0"/>
                          <a:pt x="17999" y="219"/>
                          <a:pt x="17999" y="488"/>
                        </a:cubicBezTo>
                        <a:lnTo>
                          <a:pt x="17999" y="11792"/>
                        </a:lnTo>
                        <a:cubicBezTo>
                          <a:pt x="17999" y="12061"/>
                          <a:pt x="17779" y="12280"/>
                          <a:pt x="17508" y="12280"/>
                        </a:cubicBezTo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b="1"/>
                  </a:p>
                </p:txBody>
              </p:sp>
              <p:sp>
                <p:nvSpPr>
                  <p:cNvPr id="32" name="íşļiḋè"/>
                  <p:cNvSpPr/>
                  <p:nvPr/>
                </p:nvSpPr>
                <p:spPr bwMode="auto">
                  <a:xfrm>
                    <a:off x="8542336" y="9169402"/>
                    <a:ext cx="8008936" cy="142874"/>
                  </a:xfrm>
                  <a:custGeom>
                    <a:avLst/>
                    <a:gdLst>
                      <a:gd name="T0" fmla="*/ 22247 w 22248"/>
                      <a:gd name="T1" fmla="*/ 398 h 657"/>
                      <a:gd name="T2" fmla="*/ 21410 w 22248"/>
                      <a:gd name="T3" fmla="*/ 656 h 657"/>
                      <a:gd name="T4" fmla="*/ 870 w 22248"/>
                      <a:gd name="T5" fmla="*/ 656 h 657"/>
                      <a:gd name="T6" fmla="*/ 0 w 22248"/>
                      <a:gd name="T7" fmla="*/ 398 h 657"/>
                      <a:gd name="T8" fmla="*/ 0 w 22248"/>
                      <a:gd name="T9" fmla="*/ 0 h 657"/>
                      <a:gd name="T10" fmla="*/ 22247 w 22248"/>
                      <a:gd name="T11" fmla="*/ 0 h 657"/>
                      <a:gd name="T12" fmla="*/ 22247 w 22248"/>
                      <a:gd name="T13" fmla="*/ 398 h 65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2248"/>
                      <a:gd name="T22" fmla="*/ 0 h 657"/>
                      <a:gd name="T23" fmla="*/ 22248 w 22248"/>
                      <a:gd name="T24" fmla="*/ 657 h 65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2248" h="657">
                        <a:moveTo>
                          <a:pt x="22247" y="398"/>
                        </a:moveTo>
                        <a:cubicBezTo>
                          <a:pt x="22247" y="398"/>
                          <a:pt x="21890" y="656"/>
                          <a:pt x="21410" y="656"/>
                        </a:cubicBezTo>
                        <a:lnTo>
                          <a:pt x="870" y="656"/>
                        </a:lnTo>
                        <a:cubicBezTo>
                          <a:pt x="462" y="656"/>
                          <a:pt x="0" y="398"/>
                          <a:pt x="0" y="398"/>
                        </a:cubicBezTo>
                        <a:lnTo>
                          <a:pt x="0" y="0"/>
                        </a:lnTo>
                        <a:lnTo>
                          <a:pt x="22247" y="0"/>
                        </a:lnTo>
                        <a:lnTo>
                          <a:pt x="22247" y="398"/>
                        </a:lnTo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b="1"/>
                  </a:p>
                </p:txBody>
              </p:sp>
              <p:sp>
                <p:nvSpPr>
                  <p:cNvPr id="33" name="íś1ïďè"/>
                  <p:cNvSpPr/>
                  <p:nvPr/>
                </p:nvSpPr>
                <p:spPr bwMode="auto">
                  <a:xfrm>
                    <a:off x="8542339" y="9169399"/>
                    <a:ext cx="8008939" cy="236539"/>
                  </a:xfrm>
                  <a:custGeom>
                    <a:avLst/>
                    <a:gdLst>
                      <a:gd name="T0" fmla="*/ 22247 w 22248"/>
                      <a:gd name="T1" fmla="*/ 398 h 657"/>
                      <a:gd name="T2" fmla="*/ 21410 w 22248"/>
                      <a:gd name="T3" fmla="*/ 656 h 657"/>
                      <a:gd name="T4" fmla="*/ 870 w 22248"/>
                      <a:gd name="T5" fmla="*/ 656 h 657"/>
                      <a:gd name="T6" fmla="*/ 0 w 22248"/>
                      <a:gd name="T7" fmla="*/ 398 h 657"/>
                      <a:gd name="T8" fmla="*/ 0 w 22248"/>
                      <a:gd name="T9" fmla="*/ 0 h 657"/>
                      <a:gd name="T10" fmla="*/ 22247 w 22248"/>
                      <a:gd name="T11" fmla="*/ 0 h 657"/>
                      <a:gd name="T12" fmla="*/ 22247 w 22248"/>
                      <a:gd name="T13" fmla="*/ 398 h 65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2248"/>
                      <a:gd name="T22" fmla="*/ 0 h 657"/>
                      <a:gd name="T23" fmla="*/ 22248 w 22248"/>
                      <a:gd name="T24" fmla="*/ 657 h 65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2248" h="657">
                        <a:moveTo>
                          <a:pt x="22247" y="398"/>
                        </a:moveTo>
                        <a:cubicBezTo>
                          <a:pt x="22247" y="398"/>
                          <a:pt x="21890" y="656"/>
                          <a:pt x="21410" y="656"/>
                        </a:cubicBezTo>
                        <a:lnTo>
                          <a:pt x="870" y="656"/>
                        </a:lnTo>
                        <a:cubicBezTo>
                          <a:pt x="462" y="656"/>
                          <a:pt x="0" y="398"/>
                          <a:pt x="0" y="398"/>
                        </a:cubicBezTo>
                        <a:lnTo>
                          <a:pt x="0" y="0"/>
                        </a:lnTo>
                        <a:lnTo>
                          <a:pt x="22247" y="0"/>
                        </a:lnTo>
                        <a:lnTo>
                          <a:pt x="22247" y="398"/>
                        </a:lnTo>
                      </a:path>
                    </a:pathLst>
                  </a:custGeom>
                  <a:noFill/>
                  <a:ln w="10080">
                    <a:solidFill>
                      <a:schemeClr val="tx2"/>
                    </a:solidFill>
                    <a:miter lim="800000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b="1"/>
                  </a:p>
                </p:txBody>
              </p:sp>
              <p:sp>
                <p:nvSpPr>
                  <p:cNvPr id="34" name="îśḻiḍé"/>
                  <p:cNvSpPr/>
                  <p:nvPr/>
                </p:nvSpPr>
                <p:spPr bwMode="auto">
                  <a:xfrm>
                    <a:off x="8540751" y="9312275"/>
                    <a:ext cx="8012112" cy="93663"/>
                  </a:xfrm>
                  <a:custGeom>
                    <a:avLst/>
                    <a:gdLst>
                      <a:gd name="T0" fmla="*/ 0 w 22256"/>
                      <a:gd name="T1" fmla="*/ 0 h 262"/>
                      <a:gd name="T2" fmla="*/ 870 w 22256"/>
                      <a:gd name="T3" fmla="*/ 261 h 262"/>
                      <a:gd name="T4" fmla="*/ 21418 w 22256"/>
                      <a:gd name="T5" fmla="*/ 261 h 262"/>
                      <a:gd name="T6" fmla="*/ 22255 w 22256"/>
                      <a:gd name="T7" fmla="*/ 0 h 262"/>
                      <a:gd name="T8" fmla="*/ 0 w 22256"/>
                      <a:gd name="T9" fmla="*/ 0 h 26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256"/>
                      <a:gd name="T16" fmla="*/ 0 h 262"/>
                      <a:gd name="T17" fmla="*/ 22256 w 22256"/>
                      <a:gd name="T18" fmla="*/ 262 h 26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256" h="262">
                        <a:moveTo>
                          <a:pt x="0" y="0"/>
                        </a:moveTo>
                        <a:cubicBezTo>
                          <a:pt x="0" y="0"/>
                          <a:pt x="462" y="261"/>
                          <a:pt x="870" y="261"/>
                        </a:cubicBezTo>
                        <a:lnTo>
                          <a:pt x="21418" y="261"/>
                        </a:lnTo>
                        <a:cubicBezTo>
                          <a:pt x="21898" y="261"/>
                          <a:pt x="22255" y="0"/>
                          <a:pt x="22255" y="0"/>
                        </a:cubicBez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b="1"/>
                  </a:p>
                </p:txBody>
              </p:sp>
              <p:sp>
                <p:nvSpPr>
                  <p:cNvPr id="35" name="iślíḋé"/>
                  <p:cNvSpPr/>
                  <p:nvPr/>
                </p:nvSpPr>
                <p:spPr bwMode="auto">
                  <a:xfrm>
                    <a:off x="11979275" y="9167813"/>
                    <a:ext cx="1141413" cy="88900"/>
                  </a:xfrm>
                  <a:custGeom>
                    <a:avLst/>
                    <a:gdLst>
                      <a:gd name="T0" fmla="*/ 0 w 3171"/>
                      <a:gd name="T1" fmla="*/ 0 h 249"/>
                      <a:gd name="T2" fmla="*/ 349 w 3171"/>
                      <a:gd name="T3" fmla="*/ 248 h 249"/>
                      <a:gd name="T4" fmla="*/ 2821 w 3171"/>
                      <a:gd name="T5" fmla="*/ 248 h 249"/>
                      <a:gd name="T6" fmla="*/ 3170 w 3171"/>
                      <a:gd name="T7" fmla="*/ 0 h 249"/>
                      <a:gd name="T8" fmla="*/ 0 w 3171"/>
                      <a:gd name="T9" fmla="*/ 0 h 2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171"/>
                      <a:gd name="T16" fmla="*/ 0 h 249"/>
                      <a:gd name="T17" fmla="*/ 3171 w 3171"/>
                      <a:gd name="T18" fmla="*/ 249 h 2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171" h="249">
                        <a:moveTo>
                          <a:pt x="0" y="0"/>
                        </a:moveTo>
                        <a:cubicBezTo>
                          <a:pt x="49" y="144"/>
                          <a:pt x="187" y="248"/>
                          <a:pt x="349" y="248"/>
                        </a:cubicBezTo>
                        <a:lnTo>
                          <a:pt x="2821" y="248"/>
                        </a:lnTo>
                        <a:cubicBezTo>
                          <a:pt x="2983" y="248"/>
                          <a:pt x="3120" y="144"/>
                          <a:pt x="3170" y="0"/>
                        </a:cubicBez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b="1"/>
                  </a:p>
                </p:txBody>
              </p:sp>
              <p:sp>
                <p:nvSpPr>
                  <p:cNvPr id="36" name="ïṥḷîḍè"/>
                  <p:cNvSpPr/>
                  <p:nvPr/>
                </p:nvSpPr>
                <p:spPr bwMode="auto">
                  <a:xfrm>
                    <a:off x="12571413" y="4937125"/>
                    <a:ext cx="38100" cy="36513"/>
                  </a:xfrm>
                  <a:custGeom>
                    <a:avLst/>
                    <a:gdLst>
                      <a:gd name="T0" fmla="*/ 51 w 104"/>
                      <a:gd name="T1" fmla="*/ 102 h 103"/>
                      <a:gd name="T2" fmla="*/ 0 w 104"/>
                      <a:gd name="T3" fmla="*/ 51 h 103"/>
                      <a:gd name="T4" fmla="*/ 51 w 104"/>
                      <a:gd name="T5" fmla="*/ 0 h 103"/>
                      <a:gd name="T6" fmla="*/ 103 w 104"/>
                      <a:gd name="T7" fmla="*/ 51 h 103"/>
                      <a:gd name="T8" fmla="*/ 51 w 104"/>
                      <a:gd name="T9" fmla="*/ 102 h 1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04"/>
                      <a:gd name="T16" fmla="*/ 0 h 103"/>
                      <a:gd name="T17" fmla="*/ 104 w 104"/>
                      <a:gd name="T18" fmla="*/ 103 h 1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04" h="103">
                        <a:moveTo>
                          <a:pt x="51" y="102"/>
                        </a:moveTo>
                        <a:cubicBezTo>
                          <a:pt x="23" y="102"/>
                          <a:pt x="0" y="79"/>
                          <a:pt x="0" y="51"/>
                        </a:cubicBezTo>
                        <a:cubicBezTo>
                          <a:pt x="0" y="22"/>
                          <a:pt x="23" y="0"/>
                          <a:pt x="51" y="0"/>
                        </a:cubicBezTo>
                        <a:cubicBezTo>
                          <a:pt x="80" y="0"/>
                          <a:pt x="103" y="22"/>
                          <a:pt x="103" y="51"/>
                        </a:cubicBezTo>
                        <a:cubicBezTo>
                          <a:pt x="103" y="79"/>
                          <a:pt x="80" y="102"/>
                          <a:pt x="51" y="102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b="1"/>
                  </a:p>
                </p:txBody>
              </p:sp>
            </p:grpSp>
            <p:sp>
              <p:nvSpPr>
                <p:cNvPr id="30" name="ïṧḻîḍe"/>
                <p:cNvSpPr/>
                <p:nvPr/>
              </p:nvSpPr>
              <p:spPr>
                <a:xfrm>
                  <a:off x="3387047" y="1980045"/>
                  <a:ext cx="5417906" cy="34178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b="1"/>
                </a:p>
              </p:txBody>
            </p:sp>
          </p:grpSp>
          <p:sp>
            <p:nvSpPr>
              <p:cNvPr id="28" name="ïŝļïḋé"/>
              <p:cNvSpPr/>
              <p:nvPr/>
            </p:nvSpPr>
            <p:spPr>
              <a:xfrm>
                <a:off x="1272036" y="2317297"/>
                <a:ext cx="3428834" cy="2180426"/>
              </a:xfrm>
              <a:prstGeom prst="rect">
                <a:avLst/>
              </a:prstGeom>
              <a:blipFill>
                <a:blip r:embed="rId2"/>
                <a:stretch>
                  <a:fillRect l="-6549" r="-6501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b="1"/>
              </a:p>
            </p:txBody>
          </p:sp>
        </p:grpSp>
        <p:cxnSp>
          <p:nvCxnSpPr>
            <p:cNvPr id="6" name="肘形连接符 10"/>
            <p:cNvCxnSpPr>
              <a:stCxn id="10" idx="6"/>
              <a:endCxn id="12" idx="2"/>
            </p:cNvCxnSpPr>
            <p:nvPr/>
          </p:nvCxnSpPr>
          <p:spPr>
            <a:xfrm flipV="1">
              <a:off x="5474835" y="1437713"/>
              <a:ext cx="992681" cy="2077713"/>
            </a:xfrm>
            <a:prstGeom prst="bentConnector3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肘形连接符 11"/>
            <p:cNvCxnSpPr>
              <a:stCxn id="10" idx="6"/>
              <a:endCxn id="15" idx="2"/>
            </p:cNvCxnSpPr>
            <p:nvPr/>
          </p:nvCxnSpPr>
          <p:spPr>
            <a:xfrm flipV="1">
              <a:off x="5474835" y="3097819"/>
              <a:ext cx="992681" cy="417607"/>
            </a:xfrm>
            <a:prstGeom prst="bentConnector3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肘形连接符 12"/>
            <p:cNvCxnSpPr>
              <a:stCxn id="10" idx="6"/>
              <a:endCxn id="18" idx="2"/>
            </p:cNvCxnSpPr>
            <p:nvPr/>
          </p:nvCxnSpPr>
          <p:spPr>
            <a:xfrm>
              <a:off x="5474835" y="3515426"/>
              <a:ext cx="992681" cy="1144932"/>
            </a:xfrm>
            <a:prstGeom prst="bentConnector3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肘形连接符 13"/>
            <p:cNvCxnSpPr>
              <a:stCxn id="10" idx="6"/>
              <a:endCxn id="21" idx="2"/>
            </p:cNvCxnSpPr>
            <p:nvPr/>
          </p:nvCxnSpPr>
          <p:spPr>
            <a:xfrm>
              <a:off x="5474835" y="3515426"/>
              <a:ext cx="992681" cy="2223087"/>
            </a:xfrm>
            <a:prstGeom prst="bentConnector3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îšľidê"/>
            <p:cNvSpPr/>
            <p:nvPr/>
          </p:nvSpPr>
          <p:spPr>
            <a:xfrm>
              <a:off x="4403823" y="2979920"/>
              <a:ext cx="1071012" cy="107101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57150">
              <a:solidFill>
                <a:schemeClr val="bg1"/>
              </a:solidFill>
              <a:round/>
            </a:ln>
          </p:spPr>
          <p:txBody>
            <a:bodyPr vert="horz" wrap="none" lIns="91440" tIns="45720" rIns="91440" bIns="45720" anchor="ctr" anchorCtr="0" compatLnSpc="1">
              <a:norm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</a:rPr>
                <a:t>考核设备</a:t>
              </a:r>
              <a:endParaRPr lang="zh-CN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ïŝ1ïḓe"/>
            <p:cNvSpPr/>
            <p:nvPr/>
          </p:nvSpPr>
          <p:spPr bwMode="auto">
            <a:xfrm>
              <a:off x="1219208" y="5105237"/>
              <a:ext cx="3527819" cy="5396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chemeClr val="dk1"/>
                </a:solidFill>
              </a:endParaRPr>
            </a:p>
          </p:txBody>
        </p:sp>
        <p:sp>
          <p:nvSpPr>
            <p:cNvPr id="12" name="ïSḷïḍé"/>
            <p:cNvSpPr/>
            <p:nvPr/>
          </p:nvSpPr>
          <p:spPr>
            <a:xfrm>
              <a:off x="6467516" y="1168801"/>
              <a:ext cx="537820" cy="53782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b="1" dirty="0"/>
                <a:t>1</a:t>
              </a:r>
              <a:endParaRPr lang="zh-CN" altLang="en-US" b="1" dirty="0"/>
            </a:p>
          </p:txBody>
        </p:sp>
        <p:sp>
          <p:nvSpPr>
            <p:cNvPr id="13" name="îṥḻîďe"/>
            <p:cNvSpPr/>
            <p:nvPr/>
          </p:nvSpPr>
          <p:spPr bwMode="auto">
            <a:xfrm>
              <a:off x="7117056" y="1437713"/>
              <a:ext cx="4482199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just">
                <a:lnSpc>
                  <a:spcPct val="130000"/>
                </a:lnSpc>
              </a:pPr>
              <a:r>
                <a:rPr lang="zh-CN" altLang="en-US" sz="1400" b="1" dirty="0"/>
                <a:t>系统为</a:t>
              </a:r>
              <a:r>
                <a:rPr lang="en-US" altLang="zh-CN" sz="1400" b="1" dirty="0" smtClean="0"/>
                <a:t>win8</a:t>
              </a:r>
              <a:r>
                <a:rPr lang="zh-CN" altLang="en-US" sz="1400" b="1" dirty="0" smtClean="0"/>
                <a:t>及以上，</a:t>
              </a:r>
              <a:r>
                <a:rPr lang="zh-CN" altLang="en-US" sz="1400" b="1" dirty="0"/>
                <a:t>无硬性硬件要求，原则上系统能流畅运行、不频繁卡顿即可；需自带或配有功能正常的摄像头、麦克风</a:t>
              </a:r>
              <a:r>
                <a:rPr lang="zh-CN" altLang="en-US" sz="1400" b="1" dirty="0" smtClean="0"/>
                <a:t>、音箱；</a:t>
              </a:r>
              <a:r>
                <a:rPr lang="zh-CN" altLang="en-US" sz="1400" b="1" dirty="0"/>
                <a:t>手机为常见智能机，可正常使用视频社交</a:t>
              </a:r>
              <a:r>
                <a:rPr lang="zh-CN" altLang="en-US" sz="1400" b="1" dirty="0" smtClean="0"/>
                <a:t>功能。</a:t>
              </a:r>
              <a:endParaRPr lang="zh-CN" altLang="en-US" sz="1400" b="1" dirty="0"/>
            </a:p>
          </p:txBody>
        </p:sp>
        <p:sp>
          <p:nvSpPr>
            <p:cNvPr id="14" name="íSḻïdé"/>
            <p:cNvSpPr txBox="1"/>
            <p:nvPr/>
          </p:nvSpPr>
          <p:spPr bwMode="auto">
            <a:xfrm>
              <a:off x="7117056" y="1024833"/>
              <a:ext cx="4482199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solidFill>
                    <a:srgbClr val="C00000"/>
                  </a:solidFill>
                </a:rPr>
                <a:t>电脑</a:t>
              </a:r>
              <a:r>
                <a:rPr lang="zh-CN" altLang="en-US" b="1" dirty="0">
                  <a:solidFill>
                    <a:srgbClr val="C00000"/>
                  </a:solidFill>
                </a:rPr>
                <a:t>（主设备）、手机或电脑（副设备）</a:t>
              </a:r>
              <a:endParaRPr lang="en-US" altLang="zh-CN" sz="18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ï$1îḑè"/>
            <p:cNvSpPr/>
            <p:nvPr/>
          </p:nvSpPr>
          <p:spPr>
            <a:xfrm>
              <a:off x="6467516" y="2828907"/>
              <a:ext cx="537820" cy="537824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b="1" dirty="0"/>
                <a:t>2</a:t>
              </a:r>
              <a:endParaRPr lang="zh-CN" altLang="en-US" b="1" dirty="0"/>
            </a:p>
          </p:txBody>
        </p:sp>
        <p:sp>
          <p:nvSpPr>
            <p:cNvPr id="16" name="íŝļïďé"/>
            <p:cNvSpPr/>
            <p:nvPr/>
          </p:nvSpPr>
          <p:spPr bwMode="auto">
            <a:xfrm>
              <a:off x="7117057" y="3097819"/>
              <a:ext cx="4482198" cy="1174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b="1" dirty="0" smtClean="0"/>
                <a:t>主设备安装最新</a:t>
              </a:r>
              <a:r>
                <a:rPr lang="zh-CN" altLang="en-US" sz="1400" b="1" dirty="0"/>
                <a:t>版本</a:t>
              </a:r>
              <a:r>
                <a:rPr lang="en-US" altLang="zh-CN" sz="1400" b="1" dirty="0"/>
                <a:t>Chrome</a:t>
              </a:r>
              <a:r>
                <a:rPr lang="zh-CN" altLang="en-US" sz="1400" b="1" dirty="0"/>
                <a:t>浏览器</a:t>
              </a:r>
              <a:r>
                <a:rPr lang="zh-CN" altLang="en-US" sz="1400" b="1" dirty="0" smtClean="0"/>
                <a:t>，下载地址：</a:t>
              </a:r>
              <a:r>
                <a:rPr lang="en-US" altLang="zh-CN" sz="1400" b="1" dirty="0" smtClean="0">
                  <a:hlinkClick r:id="rId3"/>
                </a:rPr>
                <a:t>https</a:t>
              </a:r>
              <a:r>
                <a:rPr lang="en-US" altLang="zh-CN" sz="1400" b="1" dirty="0">
                  <a:hlinkClick r:id="rId3"/>
                </a:rPr>
                <a:t>://www.google.cn/intl/zh-CN/chrome</a:t>
              </a:r>
              <a:r>
                <a:rPr lang="en-US" altLang="zh-CN" sz="1400" b="1" dirty="0" smtClean="0">
                  <a:hlinkClick r:id="rId3"/>
                </a:rPr>
                <a:t>/</a:t>
              </a:r>
              <a:endParaRPr lang="en-US" altLang="zh-CN" sz="1400" b="1" dirty="0" smtClean="0"/>
            </a:p>
            <a:p>
              <a:pPr>
                <a:lnSpc>
                  <a:spcPct val="130000"/>
                </a:lnSpc>
              </a:pPr>
              <a:r>
                <a:rPr lang="zh-CN" altLang="en-US" sz="1400" b="1" dirty="0" smtClean="0"/>
                <a:t>副设备安装腾讯会议视频软件，下载地址：</a:t>
              </a:r>
              <a:r>
                <a:rPr lang="en-US" altLang="zh-CN" sz="1400" b="1" dirty="0">
                  <a:hlinkClick r:id="rId4"/>
                </a:rPr>
                <a:t>https://meeting.tencent.com/</a:t>
              </a:r>
              <a:endParaRPr lang="en-US" altLang="zh-CN" sz="1400" b="1" dirty="0"/>
            </a:p>
            <a:p>
              <a:pPr>
                <a:lnSpc>
                  <a:spcPct val="130000"/>
                </a:lnSpc>
              </a:pPr>
              <a:endParaRPr lang="en-US" altLang="zh-CN" sz="1400" b="1" dirty="0"/>
            </a:p>
          </p:txBody>
        </p:sp>
        <p:sp>
          <p:nvSpPr>
            <p:cNvPr id="17" name="íS1îḓè"/>
            <p:cNvSpPr txBox="1"/>
            <p:nvPr/>
          </p:nvSpPr>
          <p:spPr bwMode="auto">
            <a:xfrm>
              <a:off x="7117056" y="2684939"/>
              <a:ext cx="4482199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solidFill>
                    <a:srgbClr val="C00000"/>
                  </a:solidFill>
                </a:rPr>
                <a:t>浏览器</a:t>
              </a:r>
              <a:r>
                <a:rPr lang="en-US" altLang="zh-CN" sz="1800" b="1" dirty="0" smtClean="0">
                  <a:solidFill>
                    <a:srgbClr val="C00000"/>
                  </a:solidFill>
                </a:rPr>
                <a:t>&amp;</a:t>
              </a:r>
              <a:r>
                <a:rPr lang="zh-CN" altLang="en-US" sz="1800" b="1" dirty="0" smtClean="0">
                  <a:solidFill>
                    <a:srgbClr val="C00000"/>
                  </a:solidFill>
                </a:rPr>
                <a:t>软件</a:t>
              </a:r>
              <a:endParaRPr lang="en-US" altLang="zh-CN" sz="1800" b="1" dirty="0">
                <a:solidFill>
                  <a:srgbClr val="C00000"/>
                </a:solidFill>
              </a:endParaRPr>
            </a:p>
          </p:txBody>
        </p:sp>
        <p:sp>
          <p:nvSpPr>
            <p:cNvPr id="18" name="íslïḋé"/>
            <p:cNvSpPr/>
            <p:nvPr/>
          </p:nvSpPr>
          <p:spPr>
            <a:xfrm>
              <a:off x="6467516" y="4391446"/>
              <a:ext cx="537820" cy="537824"/>
            </a:xfrm>
            <a:prstGeom prst="ellipse">
              <a:avLst/>
            </a:prstGeom>
            <a:solidFill>
              <a:schemeClr val="accent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b="1" dirty="0"/>
                <a:t>3</a:t>
              </a:r>
              <a:endParaRPr lang="zh-CN" altLang="en-US" b="1" dirty="0"/>
            </a:p>
          </p:txBody>
        </p:sp>
        <p:sp>
          <p:nvSpPr>
            <p:cNvPr id="19" name="îs1íḑê"/>
            <p:cNvSpPr/>
            <p:nvPr/>
          </p:nvSpPr>
          <p:spPr bwMode="auto">
            <a:xfrm>
              <a:off x="7117057" y="4664869"/>
              <a:ext cx="4482199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just">
                <a:lnSpc>
                  <a:spcPct val="130000"/>
                </a:lnSpc>
              </a:pPr>
              <a:r>
                <a:rPr lang="zh-CN" altLang="en-US" sz="1400" b="1" dirty="0"/>
                <a:t>摄像头、麦克风</a:t>
              </a:r>
              <a:r>
                <a:rPr lang="zh-CN" altLang="en-US" sz="1400" b="1" dirty="0" smtClean="0"/>
                <a:t>、音箱，如</a:t>
              </a:r>
              <a:r>
                <a:rPr lang="zh-CN" altLang="en-US" sz="1400" b="1" dirty="0"/>
                <a:t>主设备使用的笔记本电脑自带以上外设可不另外准备。</a:t>
              </a:r>
              <a:endParaRPr lang="en-US" altLang="zh-CN" sz="1400" b="1" dirty="0"/>
            </a:p>
          </p:txBody>
        </p:sp>
        <p:sp>
          <p:nvSpPr>
            <p:cNvPr id="20" name="ïSļíďé"/>
            <p:cNvSpPr txBox="1"/>
            <p:nvPr/>
          </p:nvSpPr>
          <p:spPr bwMode="auto">
            <a:xfrm>
              <a:off x="7117056" y="4285819"/>
              <a:ext cx="4482199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solidFill>
                    <a:srgbClr val="C00000"/>
                  </a:solidFill>
                </a:rPr>
                <a:t>外设</a:t>
              </a:r>
              <a:endParaRPr lang="en-US" altLang="zh-CN" sz="1800" b="1" dirty="0">
                <a:solidFill>
                  <a:srgbClr val="C00000"/>
                </a:solidFill>
              </a:endParaRPr>
            </a:p>
          </p:txBody>
        </p:sp>
        <p:sp>
          <p:nvSpPr>
            <p:cNvPr id="21" name="isľíḑé"/>
            <p:cNvSpPr/>
            <p:nvPr/>
          </p:nvSpPr>
          <p:spPr>
            <a:xfrm>
              <a:off x="6467516" y="5469601"/>
              <a:ext cx="537820" cy="537824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b="1" dirty="0"/>
                <a:t>4</a:t>
              </a:r>
              <a:endParaRPr lang="zh-CN" altLang="en-US" b="1" dirty="0"/>
            </a:p>
          </p:txBody>
        </p:sp>
        <p:sp>
          <p:nvSpPr>
            <p:cNvPr id="22" name="išḷíḋê"/>
            <p:cNvSpPr/>
            <p:nvPr/>
          </p:nvSpPr>
          <p:spPr bwMode="auto">
            <a:xfrm>
              <a:off x="7117056" y="5776865"/>
              <a:ext cx="4482199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just">
                <a:lnSpc>
                  <a:spcPct val="130000"/>
                </a:lnSpc>
              </a:pPr>
              <a:r>
                <a:rPr lang="zh-CN" altLang="en-US" sz="1400" b="1" dirty="0"/>
                <a:t>系统使用</a:t>
              </a:r>
              <a:r>
                <a:rPr lang="zh-CN" altLang="en-US" sz="1400" b="1" dirty="0" smtClean="0"/>
                <a:t>带宽速率在</a:t>
              </a:r>
              <a:r>
                <a:rPr lang="en-US" altLang="zh-CN" sz="1400" b="1" dirty="0" smtClean="0"/>
                <a:t>1MB/s</a:t>
              </a:r>
              <a:r>
                <a:rPr lang="zh-CN" altLang="en-US" sz="1400" b="1" dirty="0" smtClean="0"/>
                <a:t>左右</a:t>
              </a:r>
              <a:r>
                <a:rPr lang="zh-CN" altLang="en-US" sz="1400" b="1" dirty="0"/>
                <a:t>，普通网络一般均可支持，建议使用网线直连电脑的上网方式避免卡顿掉线。</a:t>
              </a:r>
              <a:endParaRPr lang="en-US" altLang="zh-CN" sz="1400" b="1" dirty="0"/>
            </a:p>
          </p:txBody>
        </p:sp>
        <p:sp>
          <p:nvSpPr>
            <p:cNvPr id="23" name="iŝlîḍê"/>
            <p:cNvSpPr txBox="1"/>
            <p:nvPr/>
          </p:nvSpPr>
          <p:spPr bwMode="auto">
            <a:xfrm>
              <a:off x="7117056" y="5363985"/>
              <a:ext cx="4482199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solidFill>
                    <a:srgbClr val="C00000"/>
                  </a:solidFill>
                </a:rPr>
                <a:t>网络</a:t>
              </a:r>
              <a:endParaRPr lang="en-US" altLang="zh-CN" sz="18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587469" y="5452160"/>
            <a:ext cx="5049639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ct val="130000"/>
              </a:lnSpc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注意事项：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lvl="0" defTabSz="685800">
              <a:lnSpc>
                <a:spcPct val="130000"/>
              </a:lnSpc>
              <a:defRPr/>
            </a:pPr>
            <a:r>
              <a:rPr lang="zh-CN" altLang="en-US" sz="16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         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在访问网络时，</a:t>
            </a:r>
            <a:r>
              <a: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尽量使用有线网络，不要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使用人多、拥挤的无线网络，以保证面试效果。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82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72993" y="382425"/>
            <a:ext cx="704850" cy="1089529"/>
          </a:xfrm>
        </p:spPr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8" name="文本占位符 1"/>
          <p:cNvSpPr txBox="1"/>
          <p:nvPr/>
        </p:nvSpPr>
        <p:spPr>
          <a:xfrm>
            <a:off x="1586478" y="77684"/>
            <a:ext cx="6322563" cy="58928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 smtClean="0">
                <a:solidFill>
                  <a:srgbClr val="0070C0"/>
                </a:solidFill>
              </a:rPr>
              <a:t>考核设备准备</a:t>
            </a:r>
            <a:endParaRPr lang="zh-CN" altLang="en-US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矩形 83"/>
          <p:cNvSpPr/>
          <p:nvPr/>
        </p:nvSpPr>
        <p:spPr>
          <a:xfrm>
            <a:off x="0" y="2485747"/>
            <a:ext cx="12191999" cy="18494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0" name="组合 69"/>
          <p:cNvGrpSpPr/>
          <p:nvPr/>
        </p:nvGrpSpPr>
        <p:grpSpPr>
          <a:xfrm rot="20978374">
            <a:off x="1802129" y="2199666"/>
            <a:ext cx="1297215" cy="1297215"/>
            <a:chOff x="728371" y="2173981"/>
            <a:chExt cx="1110756" cy="1110756"/>
          </a:xfrm>
        </p:grpSpPr>
        <p:sp>
          <p:nvSpPr>
            <p:cNvPr id="71" name="椭圆 70"/>
            <p:cNvSpPr/>
            <p:nvPr/>
          </p:nvSpPr>
          <p:spPr>
            <a:xfrm>
              <a:off x="728371" y="2173981"/>
              <a:ext cx="1110756" cy="111075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765458" y="2380611"/>
              <a:ext cx="1036581" cy="6974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4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明亮</a:t>
              </a:r>
              <a:endPara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2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58" name="文本占位符 1"/>
          <p:cNvSpPr txBox="1"/>
          <p:nvPr/>
        </p:nvSpPr>
        <p:spPr>
          <a:xfrm>
            <a:off x="2933198" y="956301"/>
            <a:ext cx="540782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3.1  </a:t>
            </a:r>
            <a:r>
              <a:rPr lang="zh-CN" altLang="en-US" sz="2400" dirty="0"/>
              <a:t>环境布置说明</a:t>
            </a:r>
            <a:endParaRPr lang="zh-CN" altLang="en-US" sz="2400" dirty="0"/>
          </a:p>
        </p:txBody>
      </p:sp>
      <p:sp>
        <p:nvSpPr>
          <p:cNvPr id="2" name="矩形 1"/>
          <p:cNvSpPr/>
          <p:nvPr/>
        </p:nvSpPr>
        <p:spPr>
          <a:xfrm>
            <a:off x="260413" y="4987720"/>
            <a:ext cx="5930283" cy="1593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须在封闭安静的房间独立进行远程考核；</a:t>
            </a:r>
            <a:endParaRPr lang="zh-CN" altLang="zh-CN" b="1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考核房间内除本考生不能有其他任何人员；</a:t>
            </a:r>
            <a:endParaRPr lang="zh-CN" altLang="zh-CN" b="1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除考核要求的设备外，房间其他电子设备必须关闭。</a:t>
            </a:r>
            <a:endParaRPr lang="zh-CN" altLang="zh-CN" b="1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61" name="组合 60"/>
          <p:cNvGrpSpPr/>
          <p:nvPr/>
        </p:nvGrpSpPr>
        <p:grpSpPr>
          <a:xfrm rot="1449794">
            <a:off x="428104" y="3111322"/>
            <a:ext cx="1540752" cy="1540752"/>
            <a:chOff x="728371" y="2173981"/>
            <a:chExt cx="1110756" cy="1110756"/>
          </a:xfrm>
        </p:grpSpPr>
        <p:sp>
          <p:nvSpPr>
            <p:cNvPr id="62" name="椭圆 61"/>
            <p:cNvSpPr/>
            <p:nvPr/>
          </p:nvSpPr>
          <p:spPr>
            <a:xfrm>
              <a:off x="728371" y="2173981"/>
              <a:ext cx="1110756" cy="111075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4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797042" y="2400689"/>
              <a:ext cx="973414" cy="6573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4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封闭</a:t>
              </a:r>
              <a:endParaRPr lang="zh-CN" altLang="en-US" sz="4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 rot="1751332">
            <a:off x="2892939" y="1813902"/>
            <a:ext cx="1307979" cy="1307979"/>
            <a:chOff x="531148" y="1976758"/>
            <a:chExt cx="1307979" cy="1307979"/>
          </a:xfrm>
        </p:grpSpPr>
        <p:sp>
          <p:nvSpPr>
            <p:cNvPr id="65" name="椭圆 64"/>
            <p:cNvSpPr/>
            <p:nvPr/>
          </p:nvSpPr>
          <p:spPr>
            <a:xfrm>
              <a:off x="531148" y="1976758"/>
              <a:ext cx="1307979" cy="130797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682436" y="2092138"/>
              <a:ext cx="1005403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网络</a:t>
              </a:r>
              <a:endPara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稳定</a:t>
              </a: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 rot="20488094">
            <a:off x="553240" y="1831847"/>
            <a:ext cx="1409186" cy="1409187"/>
            <a:chOff x="728371" y="2173980"/>
            <a:chExt cx="1110756" cy="1110756"/>
          </a:xfrm>
        </p:grpSpPr>
        <p:sp>
          <p:nvSpPr>
            <p:cNvPr id="3" name="椭圆 2"/>
            <p:cNvSpPr/>
            <p:nvPr/>
          </p:nvSpPr>
          <p:spPr>
            <a:xfrm>
              <a:off x="728371" y="2173980"/>
              <a:ext cx="1110756" cy="111075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4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766209" y="2379868"/>
              <a:ext cx="1035081" cy="6989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4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安静</a:t>
              </a:r>
              <a:endParaRPr lang="zh-CN" altLang="en-US" sz="4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 rot="21200166">
            <a:off x="2111560" y="3863667"/>
            <a:ext cx="3719743" cy="856364"/>
            <a:chOff x="-654043" y="2352547"/>
            <a:chExt cx="3904929" cy="898998"/>
          </a:xfrm>
        </p:grpSpPr>
        <p:sp>
          <p:nvSpPr>
            <p:cNvPr id="75" name="矩形 74"/>
            <p:cNvSpPr/>
            <p:nvPr/>
          </p:nvSpPr>
          <p:spPr>
            <a:xfrm>
              <a:off x="-654043" y="2352547"/>
              <a:ext cx="3904929" cy="89899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-536375" y="2394299"/>
              <a:ext cx="3640250" cy="703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关闭其它电子设备</a:t>
              </a: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3516868" y="2886153"/>
            <a:ext cx="1058080" cy="1058080"/>
            <a:chOff x="728371" y="2173981"/>
            <a:chExt cx="1110756" cy="1110756"/>
          </a:xfrm>
        </p:grpSpPr>
        <p:sp>
          <p:nvSpPr>
            <p:cNvPr id="68" name="椭圆 67"/>
            <p:cNvSpPr/>
            <p:nvPr/>
          </p:nvSpPr>
          <p:spPr>
            <a:xfrm>
              <a:off x="728371" y="2173981"/>
              <a:ext cx="1110756" cy="111075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781047" y="2394299"/>
              <a:ext cx="1005404" cy="6701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独自</a:t>
              </a: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 rot="1222511">
            <a:off x="4421785" y="1739509"/>
            <a:ext cx="1100748" cy="1103141"/>
            <a:chOff x="695920" y="2181595"/>
            <a:chExt cx="1100748" cy="1103141"/>
          </a:xfrm>
        </p:grpSpPr>
        <p:sp>
          <p:nvSpPr>
            <p:cNvPr id="78" name="椭圆 77"/>
            <p:cNvSpPr/>
            <p:nvPr/>
          </p:nvSpPr>
          <p:spPr>
            <a:xfrm>
              <a:off x="695920" y="2181595"/>
              <a:ext cx="1100748" cy="110314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743592" y="2440778"/>
              <a:ext cx="100540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电源</a:t>
              </a:r>
              <a:endPara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 rot="19880764">
            <a:off x="4819627" y="2703120"/>
            <a:ext cx="850999" cy="852849"/>
            <a:chOff x="945669" y="2431887"/>
            <a:chExt cx="850999" cy="852849"/>
          </a:xfrm>
        </p:grpSpPr>
        <p:sp>
          <p:nvSpPr>
            <p:cNvPr id="81" name="椭圆 80"/>
            <p:cNvSpPr/>
            <p:nvPr/>
          </p:nvSpPr>
          <p:spPr>
            <a:xfrm>
              <a:off x="945669" y="2431887"/>
              <a:ext cx="850999" cy="8528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971059" y="2627479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桌椅</a:t>
              </a:r>
              <a:endPara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572" y="1841962"/>
            <a:ext cx="5767028" cy="4575281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2" name="文本占位符 1"/>
          <p:cNvSpPr txBox="1"/>
          <p:nvPr/>
        </p:nvSpPr>
        <p:spPr>
          <a:xfrm>
            <a:off x="1586478" y="77684"/>
            <a:ext cx="6322563" cy="58928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 smtClean="0">
                <a:solidFill>
                  <a:srgbClr val="0070C0"/>
                </a:solidFill>
              </a:rPr>
              <a:t>考核环境准备</a:t>
            </a:r>
            <a:endParaRPr lang="zh-CN" altLang="en-US" sz="3600" dirty="0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83930" y="2863215"/>
            <a:ext cx="1470025" cy="450215"/>
          </a:xfrm>
          <a:prstGeom prst="rect">
            <a:avLst/>
          </a:prstGeom>
          <a:solidFill>
            <a:srgbClr val="FFF1B6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9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2.</a:t>
            </a:r>
            <a:r>
              <a:rPr lang="zh-CN" altLang="en-US" sz="9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考核房间内除考生本人外不能有其他任何人员</a:t>
            </a:r>
            <a:endParaRPr lang="zh-CN" altLang="en-US" sz="9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20430" y="6086475"/>
            <a:ext cx="2858770" cy="330835"/>
          </a:xfrm>
          <a:prstGeom prst="rect">
            <a:avLst/>
          </a:prstGeom>
          <a:solidFill>
            <a:srgbClr val="FFC540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</a:t>
            </a:r>
            <a:r>
              <a:rPr lang="en-US" sz="9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.</a:t>
            </a:r>
            <a:r>
              <a:rPr lang="zh-CN" altLang="en-US" sz="9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除考核要求的设备外，房间其他电子设备必须关闭。</a:t>
            </a:r>
            <a:endParaRPr lang="zh-CN" altLang="en-US" sz="9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矩形 86"/>
          <p:cNvSpPr/>
          <p:nvPr/>
        </p:nvSpPr>
        <p:spPr>
          <a:xfrm>
            <a:off x="6120205" y="1381033"/>
            <a:ext cx="5816586" cy="53081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211353" y="1397505"/>
            <a:ext cx="5816586" cy="52815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58" name="文本占位符 1"/>
          <p:cNvSpPr txBox="1"/>
          <p:nvPr/>
        </p:nvSpPr>
        <p:spPr>
          <a:xfrm>
            <a:off x="2933198" y="956301"/>
            <a:ext cx="540782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3.2  </a:t>
            </a:r>
            <a:r>
              <a:rPr lang="zh-CN" altLang="en-US" sz="2400" dirty="0"/>
              <a:t>设备摆放说明</a:t>
            </a:r>
            <a:endParaRPr lang="zh-CN" altLang="en-US" sz="2400" dirty="0"/>
          </a:p>
        </p:txBody>
      </p:sp>
      <p:sp>
        <p:nvSpPr>
          <p:cNvPr id="85" name="文本框 84"/>
          <p:cNvSpPr txBox="1"/>
          <p:nvPr/>
        </p:nvSpPr>
        <p:spPr>
          <a:xfrm>
            <a:off x="324974" y="1363308"/>
            <a:ext cx="2987101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主设备区</a:t>
            </a:r>
            <a:endParaRPr lang="zh-CN" altLang="en-US" sz="20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4974" y="1772548"/>
            <a:ext cx="5549730" cy="1976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一张桌子、一台电脑（键盘、鼠标）</a:t>
            </a:r>
            <a:r>
              <a:rPr lang="zh-CN" altLang="zh-CN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、</a:t>
            </a:r>
            <a:r>
              <a:rPr lang="zh-CN" altLang="en-US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一套面试终端</a:t>
            </a:r>
            <a:r>
              <a:rPr lang="zh-CN" altLang="zh-CN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；</a:t>
            </a:r>
            <a:endParaRPr lang="zh-CN" altLang="zh-CN" sz="1400" b="1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电脑</a:t>
            </a:r>
            <a:r>
              <a:rPr lang="zh-CN" altLang="zh-CN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登录</a:t>
            </a:r>
            <a:r>
              <a:rPr lang="zh-CN" altLang="en-US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河海</a:t>
            </a:r>
            <a:r>
              <a:rPr lang="zh-CN" altLang="zh-CN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大学</a:t>
            </a: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网络</a:t>
            </a:r>
            <a:r>
              <a:rPr lang="zh-CN" altLang="zh-CN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远程</a:t>
            </a:r>
            <a:r>
              <a:rPr lang="zh-CN" altLang="en-US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面</a:t>
            </a:r>
            <a:r>
              <a:rPr lang="zh-CN" altLang="zh-CN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试</a:t>
            </a: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平台；</a:t>
            </a:r>
            <a:endParaRPr lang="zh-CN" altLang="zh-CN" sz="1400" b="1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摄像头正对考生，考核过程中全程开启；</a:t>
            </a:r>
            <a:endParaRPr lang="zh-CN" altLang="zh-CN" sz="1400" b="1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考核过程中，设备除连接</a:t>
            </a:r>
            <a:r>
              <a:rPr lang="zh-CN" altLang="zh-CN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登录</a:t>
            </a:r>
            <a:r>
              <a:rPr lang="zh-CN" altLang="en-US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河海</a:t>
            </a:r>
            <a:r>
              <a:rPr lang="zh-CN" altLang="zh-CN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大学</a:t>
            </a: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网络</a:t>
            </a:r>
            <a:r>
              <a:rPr lang="zh-CN" altLang="zh-CN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远程</a:t>
            </a:r>
            <a:r>
              <a:rPr lang="zh-CN" altLang="en-US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面</a:t>
            </a:r>
            <a:r>
              <a:rPr lang="zh-CN" altLang="zh-CN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试</a:t>
            </a:r>
            <a:r>
              <a:rPr lang="zh-CN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平台外，不允许再运行其他网页或软件</a:t>
            </a:r>
            <a:r>
              <a:rPr lang="zh-CN" altLang="zh-CN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；</a:t>
            </a:r>
            <a:r>
              <a:rPr lang="zh-CN" altLang="en-US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保证考核过程不因干扰中断；</a:t>
            </a:r>
            <a:endParaRPr lang="zh-CN" altLang="zh-CN" sz="1400" b="1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zh-CN" sz="1400" b="1" dirty="0" smtClean="0">
                <a:solidFill>
                  <a:srgbClr val="C00000"/>
                </a:solidFill>
              </a:rPr>
              <a:t>桌面</a:t>
            </a:r>
            <a:r>
              <a:rPr lang="zh-CN" altLang="en-US" sz="1400" b="1" dirty="0" smtClean="0">
                <a:solidFill>
                  <a:srgbClr val="C00000"/>
                </a:solidFill>
              </a:rPr>
              <a:t>放置身份证，</a:t>
            </a:r>
            <a:r>
              <a:rPr lang="zh-CN" altLang="zh-CN" sz="1400" b="1" dirty="0">
                <a:solidFill>
                  <a:srgbClr val="C00000"/>
                </a:solidFill>
              </a:rPr>
              <a:t>以及</a:t>
            </a:r>
            <a:r>
              <a:rPr lang="zh-CN" altLang="zh-CN" sz="1400" b="1" dirty="0" smtClean="0">
                <a:solidFill>
                  <a:srgbClr val="C00000"/>
                </a:solidFill>
              </a:rPr>
              <a:t>学院要求</a:t>
            </a:r>
            <a:r>
              <a:rPr lang="zh-CN" altLang="zh-CN" sz="1400" b="1" dirty="0">
                <a:solidFill>
                  <a:srgbClr val="C00000"/>
                </a:solidFill>
              </a:rPr>
              <a:t>的其他物品</a:t>
            </a:r>
            <a:r>
              <a:rPr lang="zh-CN" altLang="en-US" sz="1400" b="1" dirty="0">
                <a:solidFill>
                  <a:srgbClr val="C00000"/>
                </a:solidFill>
              </a:rPr>
              <a:t>（</a:t>
            </a:r>
            <a:r>
              <a:rPr lang="zh-CN" altLang="zh-CN" sz="1400" b="1" dirty="0">
                <a:solidFill>
                  <a:srgbClr val="C00000"/>
                </a:solidFill>
              </a:rPr>
              <a:t>仅限</a:t>
            </a:r>
            <a:r>
              <a:rPr lang="zh-CN" altLang="zh-CN" sz="1400" b="1" dirty="0" smtClean="0">
                <a:solidFill>
                  <a:srgbClr val="C00000"/>
                </a:solidFill>
              </a:rPr>
              <a:t>学院要求</a:t>
            </a:r>
            <a:r>
              <a:rPr lang="zh-CN" altLang="zh-CN" sz="1400" b="1" dirty="0">
                <a:solidFill>
                  <a:srgbClr val="C00000"/>
                </a:solidFill>
              </a:rPr>
              <a:t>的物品</a:t>
            </a:r>
            <a:r>
              <a:rPr lang="zh-CN" altLang="en-US" sz="1400" b="1" dirty="0" smtClean="0">
                <a:solidFill>
                  <a:srgbClr val="C00000"/>
                </a:solidFill>
              </a:rPr>
              <a:t>）。</a:t>
            </a:r>
            <a:endParaRPr lang="zh-CN" altLang="zh-CN" sz="1400" b="1" dirty="0">
              <a:solidFill>
                <a:srgbClr val="C00000"/>
              </a:solidFill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6232982" y="1304998"/>
            <a:ext cx="2987101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副设备区</a:t>
            </a:r>
            <a:endParaRPr lang="zh-CN" altLang="en-US" sz="20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6232982" y="1680292"/>
            <a:ext cx="5549730" cy="1976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一台电脑或一部手机，一个摄像头、一张桌子或架子；</a:t>
            </a:r>
            <a:endParaRPr lang="zh-CN" altLang="en-US" sz="1400" b="1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电脑或手机作为远程考核云监考</a:t>
            </a:r>
            <a:r>
              <a:rPr lang="zh-CN" altLang="en-US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及副设备登录视频会议软件，考核</a:t>
            </a: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全程</a:t>
            </a:r>
            <a:r>
              <a:rPr lang="zh-CN" altLang="en-US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开启并静音；</a:t>
            </a:r>
            <a:endParaRPr lang="zh-CN" altLang="en-US" sz="1400" b="1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摄像头需摆放在考生侧后方，建议距离考生背面约</a:t>
            </a:r>
            <a:r>
              <a:rPr lang="en-US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米，与考生后背面成</a:t>
            </a:r>
            <a:r>
              <a:rPr lang="en-US" altLang="zh-CN" sz="1400" b="1" kern="100" dirty="0">
                <a:latin typeface="+mj-ea"/>
                <a:ea typeface="+mj-ea"/>
                <a:cs typeface="Times New Roman" panose="02020603050405020304" pitchFamily="18" charset="0"/>
              </a:rPr>
              <a:t>45</a:t>
            </a: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度角，</a:t>
            </a:r>
            <a:r>
              <a:rPr lang="zh-CN" altLang="en-US" sz="1400" b="1" dirty="0">
                <a:solidFill>
                  <a:srgbClr val="C00000"/>
                </a:solidFill>
              </a:rPr>
              <a:t>可以录制到考生侧面及主设备屏幕</a:t>
            </a: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；</a:t>
            </a:r>
            <a:endParaRPr lang="zh-CN" altLang="en-US" sz="1400" b="1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考核过程中，设备除连接</a:t>
            </a:r>
            <a:r>
              <a:rPr lang="zh-CN" altLang="en-US" sz="1400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登录面试平台外，</a:t>
            </a:r>
            <a:r>
              <a:rPr lang="zh-CN" altLang="en-US" sz="1400" b="1" dirty="0">
                <a:solidFill>
                  <a:srgbClr val="C00000"/>
                </a:solidFill>
              </a:rPr>
              <a:t>不允许再运行其他网页或软件，保证复试录制过程不因干扰中断</a:t>
            </a:r>
            <a:r>
              <a:rPr lang="zh-CN" altLang="en-US" sz="1400" b="1" kern="100" dirty="0">
                <a:latin typeface="+mj-ea"/>
                <a:ea typeface="+mj-ea"/>
                <a:cs typeface="Times New Roman" panose="02020603050405020304" pitchFamily="18" charset="0"/>
              </a:rPr>
              <a:t>。</a:t>
            </a:r>
            <a:endParaRPr lang="zh-CN" altLang="en-US" sz="1400" b="1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9"/>
          <a:stretch>
            <a:fillRect/>
          </a:stretch>
        </p:blipFill>
        <p:spPr>
          <a:xfrm>
            <a:off x="317366" y="3680711"/>
            <a:ext cx="5555080" cy="2929639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79" y="3665244"/>
            <a:ext cx="5447333" cy="3004757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780299" y="4680657"/>
            <a:ext cx="1315202" cy="392415"/>
          </a:xfrm>
          <a:prstGeom prst="rect">
            <a:avLst/>
          </a:prstGeom>
          <a:solidFill>
            <a:srgbClr val="FFF1B6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750" b="1" kern="0" dirty="0" smtClean="0">
                <a:latin typeface="+mn-ea"/>
                <a:cs typeface="+mn-ea"/>
                <a:sym typeface="+mn-lt"/>
              </a:rPr>
              <a:t>2.</a:t>
            </a:r>
            <a:r>
              <a:rPr lang="zh-CN" altLang="en-US" sz="750" b="1" kern="0" dirty="0" smtClean="0">
                <a:latin typeface="+mn-ea"/>
                <a:cs typeface="+mn-ea"/>
                <a:sym typeface="+mn-lt"/>
              </a:rPr>
              <a:t>电脑登录河海大学网络远程复试平台</a:t>
            </a:r>
            <a:endParaRPr lang="zh-CN" altLang="en-US" sz="750" b="1" kern="0" dirty="0">
              <a:latin typeface="+mn-ea"/>
              <a:cs typeface="+mn-ea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354022" y="4923723"/>
            <a:ext cx="1518424" cy="541020"/>
          </a:xfrm>
          <a:prstGeom prst="rect">
            <a:avLst/>
          </a:prstGeom>
          <a:solidFill>
            <a:srgbClr val="FFF1B6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750" b="1" kern="0" dirty="0" smtClean="0">
                <a:latin typeface="+mn-ea"/>
                <a:cs typeface="+mn-ea"/>
                <a:sym typeface="+mn-lt"/>
              </a:rPr>
              <a:t>5.</a:t>
            </a:r>
            <a:r>
              <a:rPr lang="zh-CN" altLang="en-US" sz="750" b="1" kern="0" dirty="0" smtClean="0">
                <a:latin typeface="+mn-ea"/>
                <a:cs typeface="+mn-ea"/>
                <a:sym typeface="+mn-lt"/>
              </a:rPr>
              <a:t>考核过程中，设备不允许运行除河海大学复试平台外其他网页或软件</a:t>
            </a:r>
            <a:endParaRPr lang="zh-CN" altLang="en-US" sz="750" b="1" kern="0" dirty="0">
              <a:latin typeface="+mn-ea"/>
              <a:cs typeface="+mn-ea"/>
              <a:sym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990975" y="5298336"/>
            <a:ext cx="363047" cy="128433"/>
          </a:xfrm>
          <a:prstGeom prst="rect">
            <a:avLst/>
          </a:prstGeom>
          <a:solidFill>
            <a:srgbClr val="FFF1B6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endParaRPr lang="zh-CN" altLang="en-US" sz="200" b="1" kern="0" dirty="0">
              <a:latin typeface="+mn-ea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457280" y="4692808"/>
            <a:ext cx="1275252" cy="227755"/>
          </a:xfrm>
          <a:prstGeom prst="rect">
            <a:avLst/>
          </a:prstGeom>
          <a:solidFill>
            <a:srgbClr val="BCD6ED">
              <a:alpha val="76000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750" b="1" kern="0" dirty="0" smtClean="0">
                <a:latin typeface="+mn-ea"/>
                <a:cs typeface="+mn-ea"/>
                <a:sym typeface="+mn-lt"/>
              </a:rPr>
              <a:t>河海大学网络复试平台</a:t>
            </a:r>
            <a:endParaRPr lang="zh-CN" altLang="en-US" sz="750" b="1" kern="0" dirty="0">
              <a:latin typeface="+mn-ea"/>
              <a:cs typeface="+mn-ea"/>
              <a:sym typeface="+mn-lt"/>
            </a:endParaRPr>
          </a:p>
        </p:txBody>
      </p:sp>
      <p:sp>
        <p:nvSpPr>
          <p:cNvPr id="18" name="文本占位符 1"/>
          <p:cNvSpPr txBox="1"/>
          <p:nvPr/>
        </p:nvSpPr>
        <p:spPr>
          <a:xfrm>
            <a:off x="1586478" y="77684"/>
            <a:ext cx="6322563" cy="58928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 smtClean="0">
                <a:solidFill>
                  <a:srgbClr val="0070C0"/>
                </a:solidFill>
              </a:rPr>
              <a:t>考核环境准备</a:t>
            </a:r>
            <a:endParaRPr lang="zh-CN" altLang="en-US" sz="3600" dirty="0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078345" y="3844290"/>
            <a:ext cx="1868805" cy="321945"/>
          </a:xfrm>
          <a:prstGeom prst="rect">
            <a:avLst/>
          </a:prstGeom>
          <a:solidFill>
            <a:srgbClr val="FFF1B6"/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600"/>
              </a:spcBef>
            </a:pPr>
            <a:r>
              <a:rPr lang="en-US" sz="750" kern="0" dirty="0" smtClean="0">
                <a:latin typeface="+mn-ea"/>
                <a:cs typeface="+mn-ea"/>
                <a:sym typeface="+mn-lt"/>
              </a:rPr>
              <a:t>1. </a:t>
            </a:r>
            <a:r>
              <a:rPr lang="zh-CN" altLang="en-US" sz="750" kern="0" dirty="0" smtClean="0">
                <a:latin typeface="+mn-ea"/>
                <a:cs typeface="+mn-ea"/>
                <a:sym typeface="+mn-lt"/>
              </a:rPr>
              <a:t>手机作为远程考核云监考及副设备登录视频会议软件，考核全程开启。</a:t>
            </a:r>
            <a:endParaRPr lang="zh-CN" altLang="en-US" sz="750" kern="0" dirty="0" smtClean="0">
              <a:latin typeface="+mn-ea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10730" y="4234180"/>
            <a:ext cx="1754505" cy="437515"/>
          </a:xfrm>
          <a:prstGeom prst="rect">
            <a:avLst/>
          </a:prstGeom>
          <a:solidFill>
            <a:srgbClr val="FFF1B6"/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600"/>
              </a:spcBef>
            </a:pPr>
            <a:r>
              <a:rPr lang="en-US" sz="750" kern="0" dirty="0" smtClean="0">
                <a:latin typeface="+mn-ea"/>
                <a:cs typeface="+mn-ea"/>
                <a:sym typeface="+mn-lt"/>
              </a:rPr>
              <a:t>2. </a:t>
            </a:r>
            <a:r>
              <a:rPr lang="zh-CN" altLang="en-US" sz="750" kern="0" dirty="0" smtClean="0">
                <a:latin typeface="+mn-ea"/>
                <a:cs typeface="+mn-ea"/>
                <a:sym typeface="+mn-lt"/>
              </a:rPr>
              <a:t>副设备须处于免打扰状态，保证考核过程不被其他因素干扰或打断，不得与外界有任何音视频交互。</a:t>
            </a:r>
            <a:endParaRPr lang="zh-CN" altLang="en-US" sz="750" kern="0" dirty="0" smtClean="0">
              <a:latin typeface="+mn-ea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10730" y="4671695"/>
            <a:ext cx="1331595" cy="106680"/>
          </a:xfrm>
          <a:prstGeom prst="rect">
            <a:avLst/>
          </a:prstGeom>
          <a:solidFill>
            <a:srgbClr val="FFF1B6"/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600"/>
              </a:spcBef>
            </a:pPr>
            <a:endParaRPr lang="zh-CN" altLang="en-US" sz="100" kern="0" dirty="0" smtClean="0">
              <a:latin typeface="+mn-ea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7449672" y="1177447"/>
            <a:ext cx="4652681" cy="54564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58" name="文本占位符 1"/>
          <p:cNvSpPr txBox="1"/>
          <p:nvPr/>
        </p:nvSpPr>
        <p:spPr>
          <a:xfrm>
            <a:off x="2933198" y="956301"/>
            <a:ext cx="540782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3.3  </a:t>
            </a:r>
            <a:r>
              <a:rPr lang="zh-CN" altLang="en-US" sz="2400" dirty="0"/>
              <a:t>考生出镜说明</a:t>
            </a:r>
            <a:endParaRPr lang="zh-CN" altLang="en-US" sz="2400" dirty="0"/>
          </a:p>
        </p:txBody>
      </p:sp>
      <p:sp>
        <p:nvSpPr>
          <p:cNvPr id="2" name="矩形 1"/>
          <p:cNvSpPr/>
          <p:nvPr/>
        </p:nvSpPr>
        <p:spPr>
          <a:xfrm>
            <a:off x="7615517" y="1431535"/>
            <a:ext cx="4320989" cy="4767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30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zh-CN" altLang="en-US" b="1" dirty="0">
                <a:solidFill>
                  <a:srgbClr val="C00000"/>
                </a:solidFill>
              </a:rPr>
              <a:t>不允许过度修饰仪容，严禁考核过程中遮挡耳部，考核开始前须配合考官检查耳</a:t>
            </a:r>
            <a:r>
              <a:rPr lang="zh-CN" altLang="en-US" b="1" dirty="0" smtClean="0">
                <a:solidFill>
                  <a:srgbClr val="C00000"/>
                </a:solidFill>
              </a:rPr>
              <a:t>部与四周环境</a:t>
            </a:r>
            <a:r>
              <a:rPr lang="zh-CN" altLang="zh-CN" b="1" dirty="0" smtClean="0">
                <a:solidFill>
                  <a:srgbClr val="C00000"/>
                </a:solidFill>
              </a:rPr>
              <a:t>；</a:t>
            </a:r>
            <a:endParaRPr lang="zh-CN" altLang="zh-CN" b="1" dirty="0">
              <a:solidFill>
                <a:srgbClr val="C00000"/>
              </a:solidFill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不得</a:t>
            </a:r>
            <a:r>
              <a:rPr lang="zh-CN" altLang="zh-CN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佩戴</a:t>
            </a:r>
            <a:r>
              <a:rPr lang="zh-CN" altLang="en-US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耳机、</a:t>
            </a: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帽子、墨镜、</a:t>
            </a:r>
            <a:r>
              <a:rPr lang="zh-CN" altLang="zh-CN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口罩</a:t>
            </a:r>
            <a:r>
              <a:rPr lang="zh-CN" altLang="en-US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、</a:t>
            </a:r>
            <a:r>
              <a:rPr lang="zh-CN" altLang="zh-CN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头饰</a:t>
            </a:r>
            <a:r>
              <a:rPr lang="zh-CN" altLang="en-US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，</a:t>
            </a:r>
            <a:r>
              <a:rPr lang="zh-CN" altLang="zh-CN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头发</a:t>
            </a: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不得遮挡面部；</a:t>
            </a:r>
            <a:endParaRPr lang="zh-CN" altLang="zh-CN" b="1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zh-CN" altLang="zh-CN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穿着</a:t>
            </a: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得体；</a:t>
            </a:r>
            <a:endParaRPr lang="zh-CN" altLang="zh-CN" b="1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正面电脑摄像头，保证视频中面部图像清晰；</a:t>
            </a:r>
            <a:endParaRPr lang="zh-CN" altLang="zh-CN" b="1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建议考生距离主设备摄像头约</a:t>
            </a:r>
            <a:r>
              <a:rPr lang="en-US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50~60</a:t>
            </a: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厘米；</a:t>
            </a:r>
            <a:endParaRPr lang="zh-CN" altLang="zh-CN" b="1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主设备视频中考生界面底端始终不得高于胸部；</a:t>
            </a:r>
            <a:endParaRPr lang="zh-CN" altLang="zh-CN" b="1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0"/>
              </a:spcAft>
              <a:buFont typeface="Times New Roman" panose="02020603050405020304" pitchFamily="18" charset="0"/>
              <a:buAutoNum type="arabicPeriod"/>
            </a:pP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考生</a:t>
            </a:r>
            <a:r>
              <a:rPr lang="zh-CN" altLang="zh-CN" b="1" kern="100" dirty="0" smtClean="0">
                <a:latin typeface="+mj-ea"/>
                <a:ea typeface="+mj-ea"/>
                <a:cs typeface="Times New Roman" panose="02020603050405020304" pitchFamily="18" charset="0"/>
              </a:rPr>
              <a:t>双手全程</a:t>
            </a:r>
            <a:r>
              <a:rPr lang="zh-CN" altLang="zh-CN" b="1" kern="100" dirty="0">
                <a:latin typeface="+mj-ea"/>
                <a:ea typeface="+mj-ea"/>
                <a:cs typeface="Times New Roman" panose="02020603050405020304" pitchFamily="18" charset="0"/>
              </a:rPr>
              <a:t>在主设备视频录像范围。</a:t>
            </a:r>
            <a:endParaRPr lang="zh-CN" altLang="zh-CN" b="1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1893688"/>
            <a:ext cx="7202452" cy="4335600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文本占位符 1"/>
          <p:cNvSpPr txBox="1"/>
          <p:nvPr/>
        </p:nvSpPr>
        <p:spPr>
          <a:xfrm>
            <a:off x="1586478" y="77684"/>
            <a:ext cx="6322563" cy="58928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 smtClean="0">
                <a:solidFill>
                  <a:srgbClr val="0070C0"/>
                </a:solidFill>
              </a:rPr>
              <a:t>考核环境准备</a:t>
            </a:r>
            <a:endParaRPr lang="zh-CN" altLang="en-US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/>
          <p:cNvGrpSpPr/>
          <p:nvPr/>
        </p:nvGrpSpPr>
        <p:grpSpPr>
          <a:xfrm>
            <a:off x="211353" y="1703883"/>
            <a:ext cx="5816586" cy="4975127"/>
            <a:chOff x="211353" y="1703883"/>
            <a:chExt cx="5816586" cy="4975127"/>
          </a:xfrm>
        </p:grpSpPr>
        <p:sp>
          <p:nvSpPr>
            <p:cNvPr id="37" name="矩形 36"/>
            <p:cNvSpPr/>
            <p:nvPr/>
          </p:nvSpPr>
          <p:spPr>
            <a:xfrm>
              <a:off x="211353" y="1703883"/>
              <a:ext cx="5816586" cy="49751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24974" y="1870126"/>
              <a:ext cx="2987101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</a:pPr>
              <a:r>
                <a:rPr lang="zh-CN" altLang="en-US" sz="2000" b="1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登录远程面试系统</a:t>
              </a:r>
              <a:endPara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24974" y="2379232"/>
              <a:ext cx="5215932" cy="1402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lvl="0" indent="-228600" defTabSz="685800">
                <a:lnSpc>
                  <a:spcPct val="130000"/>
                </a:lnSpc>
                <a:spcAft>
                  <a:spcPts val="500"/>
                </a:spcAft>
                <a:buAutoNum type="arabicPeriod"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ea"/>
                  <a:sym typeface="Calibri" panose="020F0502020204030204" pitchFamily="34" charset="0"/>
                </a:rPr>
                <a:t>登录网址</a:t>
              </a:r>
              <a:r>
                <a:rPr kumimoji="0" lang="zh-CN" altLang="en-US" sz="14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ea"/>
                  <a:cs typeface="+mn-ea"/>
                  <a:sym typeface="Calibri" panose="020F0502020204030204" pitchFamily="34" charset="0"/>
                </a:rPr>
                <a:t>：</a:t>
              </a:r>
              <a:r>
                <a:rPr lang="en-US" altLang="zh-CN" sz="1400" dirty="0">
                  <a:hlinkClick r:id="rId1"/>
                </a:rPr>
                <a:t>https://</a:t>
              </a:r>
              <a:r>
                <a:rPr lang="en-US" altLang="zh-CN" sz="1400" dirty="0" smtClean="0">
                  <a:hlinkClick r:id="rId1"/>
                </a:rPr>
                <a:t>www.yjszsms.com/school/10294</a:t>
              </a:r>
              <a:endParaRPr lang="en-US" altLang="zh-CN" sz="1400" dirty="0" smtClean="0"/>
            </a:p>
            <a:p>
              <a:pPr marL="228600" lvl="0" indent="-228600" defTabSz="685800">
                <a:lnSpc>
                  <a:spcPct val="130000"/>
                </a:lnSpc>
                <a:spcAft>
                  <a:spcPts val="500"/>
                </a:spcAft>
                <a:buAutoNum type="arabicPeriod"/>
                <a:defRPr/>
              </a:pPr>
              <a:r>
                <a:rPr lang="zh-CN" altLang="en-US" sz="1400" b="1" kern="0" dirty="0" smtClean="0">
                  <a:solidFill>
                    <a:srgbClr val="C00000"/>
                  </a:solidFill>
                  <a:latin typeface="+mn-ea"/>
                  <a:cs typeface="+mn-ea"/>
                  <a:sym typeface="Calibri" panose="020F0502020204030204" pitchFamily="34" charset="0"/>
                </a:rPr>
                <a:t>帐号：营员身份证号</a:t>
              </a:r>
              <a:endParaRPr lang="en-US" altLang="zh-CN" sz="1400" b="1" kern="0" dirty="0" smtClean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endParaRPr>
            </a:p>
            <a:p>
              <a:pPr marL="228600" lvl="0" indent="-228600" defTabSz="685800">
                <a:lnSpc>
                  <a:spcPct val="130000"/>
                </a:lnSpc>
                <a:spcAft>
                  <a:spcPts val="500"/>
                </a:spcAft>
                <a:buAutoNum type="arabicPeriod"/>
                <a:defRPr/>
              </a:pPr>
              <a:r>
                <a:rPr lang="zh-CN" altLang="en-US" sz="1400" b="1" kern="0" dirty="0" smtClean="0">
                  <a:solidFill>
                    <a:srgbClr val="C00000"/>
                  </a:solidFill>
                  <a:latin typeface="+mn-ea"/>
                  <a:cs typeface="+mn-ea"/>
                  <a:sym typeface="Calibri" panose="020F0502020204030204" pitchFamily="34" charset="0"/>
                </a:rPr>
                <a:t>密码：营员身份证号码后</a:t>
              </a:r>
              <a:r>
                <a:rPr lang="en-US" altLang="zh-CN" sz="1400" b="1" kern="0" dirty="0" smtClean="0">
                  <a:solidFill>
                    <a:srgbClr val="C00000"/>
                  </a:solidFill>
                  <a:latin typeface="+mn-ea"/>
                  <a:cs typeface="+mn-ea"/>
                  <a:sym typeface="Calibri" panose="020F0502020204030204" pitchFamily="34" charset="0"/>
                </a:rPr>
                <a:t>6</a:t>
              </a:r>
              <a:r>
                <a:rPr lang="zh-CN" altLang="en-US" sz="1400" b="1" kern="0" dirty="0" smtClean="0">
                  <a:solidFill>
                    <a:srgbClr val="C00000"/>
                  </a:solidFill>
                  <a:latin typeface="+mn-ea"/>
                  <a:cs typeface="+mn-ea"/>
                  <a:sym typeface="Calibri" panose="020F0502020204030204" pitchFamily="34" charset="0"/>
                </a:rPr>
                <a:t>位</a:t>
              </a:r>
              <a:endParaRPr lang="en-US" altLang="zh-CN" sz="1400" b="1" kern="0" dirty="0" smtClean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endParaRPr>
            </a:p>
            <a:p>
              <a:pPr marL="228600" lvl="0" indent="-228600" defTabSz="685800">
                <a:lnSpc>
                  <a:spcPct val="130000"/>
                </a:lnSpc>
                <a:spcAft>
                  <a:spcPts val="500"/>
                </a:spcAft>
                <a:buAutoNum type="arabicPeriod"/>
                <a:defRPr/>
              </a:pPr>
              <a:r>
                <a:rPr lang="zh-CN" altLang="en-US" sz="1400" b="1" kern="0" dirty="0" smtClean="0">
                  <a:solidFill>
                    <a:srgbClr val="C00000"/>
                  </a:solidFill>
                  <a:latin typeface="+mn-ea"/>
                  <a:cs typeface="+mn-ea"/>
                  <a:sym typeface="Calibri" panose="020F0502020204030204" pitchFamily="34" charset="0"/>
                </a:rPr>
                <a:t>如果</a:t>
              </a:r>
              <a:r>
                <a:rPr lang="zh-CN" altLang="en-US" sz="1400" b="1" kern="0" dirty="0">
                  <a:solidFill>
                    <a:srgbClr val="C00000"/>
                  </a:solidFill>
                  <a:latin typeface="+mn-ea"/>
                  <a:cs typeface="+mn-ea"/>
                  <a:sym typeface="Calibri" panose="020F0502020204030204" pitchFamily="34" charset="0"/>
                </a:rPr>
                <a:t>忘记密码，可与院系管理员联系，要求重新发送</a:t>
              </a:r>
              <a:r>
                <a:rPr lang="zh-CN" altLang="en-US" sz="1400" b="1" kern="0" dirty="0" smtClean="0">
                  <a:solidFill>
                    <a:srgbClr val="C00000"/>
                  </a:solidFill>
                  <a:latin typeface="+mn-ea"/>
                  <a:cs typeface="+mn-ea"/>
                  <a:sym typeface="Calibri" panose="020F0502020204030204" pitchFamily="34" charset="0"/>
                </a:rPr>
                <a:t>密码邮件</a:t>
              </a:r>
              <a:r>
                <a:rPr lang="zh-CN" altLang="en-US" sz="1400" b="1" kern="0" dirty="0" smtClean="0">
                  <a:latin typeface="+mn-ea"/>
                  <a:cs typeface="+mn-ea"/>
                  <a:sym typeface="Calibri" panose="020F0502020204030204" pitchFamily="34" charset="0"/>
                </a:rPr>
                <a:t>。</a:t>
              </a:r>
              <a:endParaRPr lang="en-US" altLang="zh-CN" sz="1400" b="1" kern="0" dirty="0">
                <a:latin typeface="+mn-ea"/>
                <a:cs typeface="+mn-ea"/>
                <a:sym typeface="Calibri" panose="020F0502020204030204" pitchFamily="34" charset="0"/>
              </a:endParaRPr>
            </a:p>
          </p:txBody>
        </p:sp>
      </p:grpSp>
      <p:sp>
        <p:nvSpPr>
          <p:cNvPr id="32" name="文本占位符 1"/>
          <p:cNvSpPr txBox="1"/>
          <p:nvPr/>
        </p:nvSpPr>
        <p:spPr>
          <a:xfrm>
            <a:off x="2643238" y="820033"/>
            <a:ext cx="540782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/>
              <a:t>4.1  </a:t>
            </a:r>
            <a:r>
              <a:rPr lang="zh-CN" altLang="en-US" sz="2400" dirty="0"/>
              <a:t>登录远程面试系统</a:t>
            </a:r>
            <a:r>
              <a:rPr lang="en-US" altLang="zh-CN" sz="2400" dirty="0"/>
              <a:t>&amp;</a:t>
            </a:r>
            <a:r>
              <a:rPr lang="zh-CN" altLang="en-US" sz="2400" dirty="0"/>
              <a:t>阅读考生须知</a:t>
            </a:r>
            <a:endParaRPr lang="zh-CN" altLang="en-US" sz="2400" dirty="0"/>
          </a:p>
        </p:txBody>
      </p:sp>
      <p:sp>
        <p:nvSpPr>
          <p:cNvPr id="3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41" name="矩形 40"/>
          <p:cNvSpPr/>
          <p:nvPr/>
        </p:nvSpPr>
        <p:spPr>
          <a:xfrm>
            <a:off x="6164061" y="1703883"/>
            <a:ext cx="5816586" cy="49751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77682" y="1632382"/>
            <a:ext cx="2987101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>
                <a:solidFill>
                  <a:srgbClr val="C00000"/>
                </a:solidFill>
                <a:latin typeface="+mn-ea"/>
                <a:cs typeface="+mn-ea"/>
                <a:sym typeface="+mn-lt"/>
              </a:rPr>
              <a:t>阅读考生须知</a:t>
            </a:r>
            <a:endParaRPr lang="zh-CN" altLang="en-US" sz="2000" b="1" kern="0" dirty="0">
              <a:solidFill>
                <a:srgbClr val="C00000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277682" y="2085999"/>
            <a:ext cx="5215932" cy="103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685800">
              <a:lnSpc>
                <a:spcPct val="130000"/>
              </a:lnSpc>
              <a:spcAft>
                <a:spcPts val="500"/>
              </a:spcAft>
              <a:buAutoNum type="arabicPeriod"/>
              <a:defRPr/>
            </a:pP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考生第一次登录面试系统时，系统会自动弹出；</a:t>
            </a:r>
            <a:endParaRPr lang="zh-CN" altLang="en-US" sz="1400" b="1" kern="0" dirty="0"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defTabSz="685800">
              <a:lnSpc>
                <a:spcPct val="130000"/>
              </a:lnSpc>
              <a:spcAft>
                <a:spcPts val="500"/>
              </a:spcAft>
              <a:buAutoNum type="arabicPeriod"/>
              <a:defRPr/>
            </a:pP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考生</a:t>
            </a:r>
            <a:r>
              <a:rPr lang="zh-CN" altLang="en-US" sz="1400" b="1" kern="0" dirty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必须仔细</a:t>
            </a: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阅读须知；</a:t>
            </a:r>
            <a:endParaRPr lang="zh-CN" altLang="en-US" sz="1400" b="1" kern="0" dirty="0"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defTabSz="685800">
              <a:lnSpc>
                <a:spcPct val="130000"/>
              </a:lnSpc>
              <a:spcAft>
                <a:spcPts val="500"/>
              </a:spcAft>
              <a:buAutoNum type="arabicPeriod"/>
              <a:defRPr/>
            </a:pP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阅读完成后，点击</a:t>
            </a:r>
            <a:r>
              <a:rPr lang="en-US" altLang="zh-CN" sz="1400" b="1" kern="0" dirty="0">
                <a:latin typeface="+mn-ea"/>
                <a:cs typeface="+mn-ea"/>
                <a:sym typeface="Calibri" panose="020F0502020204030204" pitchFamily="34" charset="0"/>
              </a:rPr>
              <a:t>【</a:t>
            </a: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已阅读</a:t>
            </a:r>
            <a:r>
              <a:rPr lang="en-US" altLang="zh-CN" sz="1400" b="1" kern="0" dirty="0">
                <a:latin typeface="+mn-ea"/>
                <a:cs typeface="+mn-ea"/>
                <a:sym typeface="Calibri" panose="020F0502020204030204" pitchFamily="34" charset="0"/>
              </a:rPr>
              <a:t>】</a:t>
            </a: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按钮，进入下一页。</a:t>
            </a:r>
            <a:endParaRPr lang="en-US" altLang="zh-CN" sz="1400" b="1" kern="0" dirty="0">
              <a:latin typeface="+mn-ea"/>
              <a:cs typeface="+mn-ea"/>
              <a:sym typeface="Calibri" panose="020F0502020204030204" pitchFamily="34" charset="0"/>
            </a:endParaRPr>
          </a:p>
        </p:txBody>
      </p:sp>
      <p:sp>
        <p:nvSpPr>
          <p:cNvPr id="46" name="文本占位符 1"/>
          <p:cNvSpPr txBox="1"/>
          <p:nvPr/>
        </p:nvSpPr>
        <p:spPr>
          <a:xfrm>
            <a:off x="1586478" y="77684"/>
            <a:ext cx="6322563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 smtClean="0">
                <a:solidFill>
                  <a:srgbClr val="0070C0"/>
                </a:solidFill>
              </a:rPr>
              <a:t>面试</a:t>
            </a:r>
            <a:r>
              <a:rPr lang="zh-CN" altLang="en-US" sz="3600" dirty="0">
                <a:solidFill>
                  <a:srgbClr val="0070C0"/>
                </a:solidFill>
              </a:rPr>
              <a:t>系统全过程分解步骤说明</a:t>
            </a:r>
            <a:endParaRPr lang="zh-CN" altLang="en-US" sz="3600" dirty="0">
              <a:solidFill>
                <a:srgbClr val="0070C0"/>
              </a:solidFill>
            </a:endParaRPr>
          </a:p>
        </p:txBody>
      </p:sp>
      <p:sp>
        <p:nvSpPr>
          <p:cNvPr id="47" name="文本框 41"/>
          <p:cNvSpPr txBox="1"/>
          <p:nvPr/>
        </p:nvSpPr>
        <p:spPr>
          <a:xfrm>
            <a:off x="6268659" y="3119647"/>
            <a:ext cx="2987101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000" b="1" kern="0" dirty="0">
                <a:solidFill>
                  <a:srgbClr val="C00000"/>
                </a:solidFill>
                <a:latin typeface="+mn-ea"/>
                <a:cs typeface="+mn-ea"/>
                <a:sym typeface="+mn-lt"/>
              </a:rPr>
              <a:t>承诺</a:t>
            </a:r>
            <a:r>
              <a:rPr lang="zh-CN" altLang="en-US" sz="2000" b="1" kern="0" dirty="0" smtClean="0">
                <a:solidFill>
                  <a:srgbClr val="C00000"/>
                </a:solidFill>
                <a:latin typeface="+mn-ea"/>
                <a:cs typeface="+mn-ea"/>
                <a:sym typeface="+mn-lt"/>
              </a:rPr>
              <a:t>诚信考核</a:t>
            </a:r>
            <a:endParaRPr lang="zh-CN" altLang="en-US" sz="2000" b="1" kern="0" dirty="0">
              <a:solidFill>
                <a:srgbClr val="C00000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266665" y="3573263"/>
            <a:ext cx="5215932" cy="1060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685800">
              <a:lnSpc>
                <a:spcPct val="130000"/>
              </a:lnSpc>
              <a:spcAft>
                <a:spcPts val="500"/>
              </a:spcAft>
              <a:buAutoNum type="arabicPeriod"/>
              <a:defRPr/>
            </a:pP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考生第一次登录面试系统时，系统会自动弹出；</a:t>
            </a:r>
            <a:endParaRPr lang="zh-CN" altLang="en-US" sz="1400" b="1" kern="0" dirty="0"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defTabSz="685800">
              <a:lnSpc>
                <a:spcPct val="130000"/>
              </a:lnSpc>
              <a:spcAft>
                <a:spcPts val="500"/>
              </a:spcAft>
              <a:buAutoNum type="arabicPeriod"/>
              <a:defRPr/>
            </a:pP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考生</a:t>
            </a:r>
            <a:r>
              <a:rPr lang="zh-CN" altLang="en-US" sz="1400" b="1" kern="0" dirty="0" smtClean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必须承诺诚信考核</a:t>
            </a:r>
            <a:r>
              <a:rPr lang="zh-CN" altLang="en-US" sz="1400" b="1" kern="0" dirty="0" smtClean="0">
                <a:latin typeface="+mn-ea"/>
                <a:cs typeface="+mn-ea"/>
                <a:sym typeface="Calibri" panose="020F0502020204030204" pitchFamily="34" charset="0"/>
              </a:rPr>
              <a:t>；</a:t>
            </a:r>
            <a:endParaRPr lang="zh-CN" altLang="en-US" sz="1400" b="1" kern="0" dirty="0">
              <a:latin typeface="+mn-ea"/>
              <a:cs typeface="+mn-ea"/>
              <a:sym typeface="Calibri" panose="020F0502020204030204" pitchFamily="34" charset="0"/>
            </a:endParaRPr>
          </a:p>
          <a:p>
            <a:pPr marL="228600" lvl="0" indent="-228600" defTabSz="685800">
              <a:lnSpc>
                <a:spcPct val="130000"/>
              </a:lnSpc>
              <a:spcAft>
                <a:spcPts val="500"/>
              </a:spcAft>
              <a:buAutoNum type="arabicPeriod"/>
              <a:defRPr/>
            </a:pP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阅读完成后，点击</a:t>
            </a:r>
            <a:r>
              <a:rPr lang="en-US" altLang="zh-CN" sz="1400" b="1" kern="0" dirty="0" smtClean="0">
                <a:latin typeface="+mn-ea"/>
                <a:cs typeface="+mn-ea"/>
                <a:sym typeface="Calibri" panose="020F0502020204030204" pitchFamily="34" charset="0"/>
              </a:rPr>
              <a:t>【</a:t>
            </a:r>
            <a:r>
              <a:rPr lang="zh-CN" altLang="en-US" sz="1400" b="1" kern="0" dirty="0" smtClean="0">
                <a:latin typeface="+mn-ea"/>
                <a:cs typeface="+mn-ea"/>
                <a:sym typeface="Calibri" panose="020F0502020204030204" pitchFamily="34" charset="0"/>
              </a:rPr>
              <a:t>我承诺</a:t>
            </a:r>
            <a:r>
              <a:rPr lang="en-US" altLang="zh-CN" sz="1400" b="1" kern="0" dirty="0" smtClean="0">
                <a:latin typeface="+mn-ea"/>
                <a:cs typeface="+mn-ea"/>
                <a:sym typeface="Calibri" panose="020F0502020204030204" pitchFamily="34" charset="0"/>
              </a:rPr>
              <a:t>】</a:t>
            </a:r>
            <a:r>
              <a:rPr lang="zh-CN" altLang="en-US" sz="1400" b="1" kern="0" dirty="0">
                <a:latin typeface="+mn-ea"/>
                <a:cs typeface="+mn-ea"/>
                <a:sym typeface="Calibri" panose="020F0502020204030204" pitchFamily="34" charset="0"/>
              </a:rPr>
              <a:t>按钮，进入下一页。</a:t>
            </a:r>
            <a:endParaRPr lang="en-US" altLang="zh-CN" sz="1400" b="1" kern="0" dirty="0">
              <a:latin typeface="+mn-ea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" y="3838575"/>
            <a:ext cx="5817235" cy="28403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6" t="6349" r="16674"/>
          <a:stretch>
            <a:fillRect/>
          </a:stretch>
        </p:blipFill>
        <p:spPr>
          <a:xfrm>
            <a:off x="6163945" y="4778375"/>
            <a:ext cx="2933065" cy="18821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083" y="4778199"/>
            <a:ext cx="2883462" cy="1900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307243" y="2285889"/>
            <a:ext cx="4781286" cy="3303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6858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altLang="zh-CN" sz="1600" b="1" kern="0" noProof="0" dirty="0" err="1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faq</a:t>
            </a:r>
            <a:r>
              <a:rPr lang="zh-CN" altLang="en-US" sz="1600" b="1" kern="0" noProof="0" dirty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：</a:t>
            </a:r>
            <a:r>
              <a:rPr lang="zh-CN" altLang="en-US" sz="1600" b="1" kern="0" noProof="0" dirty="0">
                <a:latin typeface="+mn-ea"/>
                <a:cs typeface="+mn-ea"/>
                <a:sym typeface="Calibri" panose="020F0502020204030204" pitchFamily="34" charset="0"/>
              </a:rPr>
              <a:t>系统在线帮助文档。</a:t>
            </a:r>
            <a:endParaRPr lang="en-US" altLang="zh-CN" sz="1600" b="1" kern="0" noProof="0" dirty="0">
              <a:latin typeface="+mn-ea"/>
              <a:cs typeface="+mn-ea"/>
              <a:sym typeface="Calibri" panose="020F0502020204030204" pitchFamily="34" charset="0"/>
            </a:endParaRPr>
          </a:p>
          <a:p>
            <a:pPr lvl="0" defTabSz="685800">
              <a:lnSpc>
                <a:spcPct val="150000"/>
              </a:lnSpc>
              <a:defRPr/>
            </a:pPr>
            <a:r>
              <a:rPr kumimoji="0" lang="zh-CN" altLang="en-US" sz="1600" b="1" i="0" u="none" strike="noStrike" kern="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     修改密码</a:t>
            </a:r>
            <a:r>
              <a:rPr kumimoji="0" lang="zh-CN" altLang="en-US" sz="16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：考生可以修改自己的密码。</a:t>
            </a:r>
            <a:endParaRPr kumimoji="0" lang="en-US" altLang="zh-CN" sz="1600" b="1" i="0" u="none" strike="noStrike" kern="0" cap="none" spc="0" normalizeH="0" baseline="0" dirty="0">
              <a:ln>
                <a:noFill/>
              </a:ln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  <a:p>
            <a:pPr lvl="0" defTabSz="685800">
              <a:lnSpc>
                <a:spcPct val="150000"/>
              </a:lnSpc>
              <a:spcAft>
                <a:spcPts val="1000"/>
              </a:spcAft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     退出登录：</a:t>
            </a:r>
            <a:r>
              <a:rPr lang="zh-CN" altLang="en-US" sz="1600" b="1" kern="0" noProof="0" dirty="0">
                <a:latin typeface="+mn-ea"/>
                <a:cs typeface="+mn-ea"/>
                <a:sym typeface="Calibri" panose="020F0502020204030204" pitchFamily="34" charset="0"/>
              </a:rPr>
              <a:t>可以退出当前登录状态。</a:t>
            </a:r>
            <a:endParaRPr lang="en-US" altLang="zh-CN" sz="1600" b="1" kern="0" noProof="0" dirty="0">
              <a:latin typeface="+mn-ea"/>
              <a:cs typeface="+mn-ea"/>
              <a:sym typeface="Calibri" panose="020F0502020204030204" pitchFamily="34" charset="0"/>
            </a:endParaRPr>
          </a:p>
          <a:p>
            <a:pPr marL="342900" lvl="0" indent="-342900" defTabSz="685800">
              <a:lnSpc>
                <a:spcPct val="150000"/>
              </a:lnSpc>
              <a:spcAft>
                <a:spcPts val="1000"/>
              </a:spcAft>
              <a:buFont typeface="+mj-lt"/>
              <a:buAutoNum type="arabicPeriod" startAt="2"/>
              <a:defRPr/>
            </a:pPr>
            <a:r>
              <a:rPr lang="zh-CN" altLang="en-US" sz="1600" b="1" kern="0" dirty="0" smtClean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通知</a:t>
            </a:r>
            <a:r>
              <a:rPr lang="zh-CN" altLang="en-US" sz="1600" b="1" kern="0" dirty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公告：</a:t>
            </a:r>
            <a:r>
              <a:rPr lang="zh-CN" altLang="en-US" sz="1600" b="1" kern="0" noProof="0" dirty="0">
                <a:latin typeface="+mn-ea"/>
                <a:cs typeface="+mn-ea"/>
                <a:sym typeface="Calibri" panose="020F0502020204030204" pitchFamily="34" charset="0"/>
              </a:rPr>
              <a:t>考生可以查看学校发布的相关通知公告。</a:t>
            </a:r>
            <a:endParaRPr lang="en-US" altLang="zh-CN" sz="1600" b="1" kern="0" noProof="0" dirty="0">
              <a:latin typeface="+mn-ea"/>
              <a:cs typeface="+mn-ea"/>
              <a:sym typeface="Calibri" panose="020F0502020204030204" pitchFamily="34" charset="0"/>
            </a:endParaRPr>
          </a:p>
          <a:p>
            <a:pPr marL="342900" lvl="0" indent="-342900" defTabSz="685800">
              <a:lnSpc>
                <a:spcPct val="150000"/>
              </a:lnSpc>
              <a:spcAft>
                <a:spcPts val="1000"/>
              </a:spcAft>
              <a:buFont typeface="+mj-lt"/>
              <a:buAutoNum type="arabicPeriod" startAt="2"/>
              <a:defRPr/>
            </a:pPr>
            <a:r>
              <a:rPr lang="zh-CN" altLang="en-US" sz="1600" b="1" kern="0" dirty="0">
                <a:solidFill>
                  <a:srgbClr val="C00000"/>
                </a:solidFill>
                <a:latin typeface="+mn-ea"/>
                <a:cs typeface="+mn-ea"/>
                <a:sym typeface="Calibri" panose="020F0502020204030204" pitchFamily="34" charset="0"/>
              </a:rPr>
              <a:t>设备检测：</a:t>
            </a:r>
            <a:r>
              <a:rPr kumimoji="0" lang="zh-CN" altLang="en-US" sz="16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考生进入系统后，需要完成设备检测后，才能进行面试。 点击图上所示的</a:t>
            </a:r>
            <a:r>
              <a:rPr kumimoji="0" lang="en-US" altLang="zh-CN" sz="16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【</a:t>
            </a:r>
            <a:r>
              <a:rPr kumimoji="0" lang="zh-CN" altLang="en-US" sz="16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设备检测</a:t>
            </a:r>
            <a:r>
              <a:rPr kumimoji="0" lang="en-US" altLang="zh-CN" sz="16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】</a:t>
            </a:r>
            <a:r>
              <a:rPr kumimoji="0" lang="zh-CN" altLang="en-US" sz="1600" b="1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+mn-ea"/>
                <a:cs typeface="+mn-ea"/>
                <a:sym typeface="Calibri" panose="020F0502020204030204" pitchFamily="34" charset="0"/>
              </a:rPr>
              <a:t>按钮。详见下一页。 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ea"/>
              <a:sym typeface="Calibri" panose="020F0502020204030204" pitchFamily="34" charset="0"/>
            </a:endParaRPr>
          </a:p>
        </p:txBody>
      </p:sp>
      <p:sp>
        <p:nvSpPr>
          <p:cNvPr id="29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1" name="文本占位符 1"/>
          <p:cNvSpPr txBox="1"/>
          <p:nvPr/>
        </p:nvSpPr>
        <p:spPr>
          <a:xfrm>
            <a:off x="2864276" y="726995"/>
            <a:ext cx="540782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/>
              <a:t>4.2  </a:t>
            </a:r>
            <a:r>
              <a:rPr lang="zh-CN" altLang="en-US" sz="2400" dirty="0"/>
              <a:t>考生主页功能说明</a:t>
            </a:r>
            <a:endParaRPr lang="zh-CN" altLang="en-US" sz="2400" dirty="0"/>
          </a:p>
        </p:txBody>
      </p:sp>
      <p:sp>
        <p:nvSpPr>
          <p:cNvPr id="35" name="文本占位符 1"/>
          <p:cNvSpPr txBox="1"/>
          <p:nvPr/>
        </p:nvSpPr>
        <p:spPr>
          <a:xfrm>
            <a:off x="1642875" y="22549"/>
            <a:ext cx="6322563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rgbClr val="0070C0"/>
                </a:solidFill>
              </a:rPr>
              <a:t>面</a:t>
            </a:r>
            <a:r>
              <a:rPr lang="zh-CN" altLang="en-US" sz="3600" dirty="0" smtClean="0">
                <a:solidFill>
                  <a:srgbClr val="0070C0"/>
                </a:solidFill>
              </a:rPr>
              <a:t>试</a:t>
            </a:r>
            <a:r>
              <a:rPr lang="zh-CN" altLang="en-US" sz="3600" dirty="0">
                <a:solidFill>
                  <a:srgbClr val="0070C0"/>
                </a:solidFill>
              </a:rPr>
              <a:t>系统全过程分解步骤说明</a:t>
            </a:r>
            <a:endParaRPr lang="zh-CN" altLang="en-US" sz="3600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656" y="2195749"/>
            <a:ext cx="6627927" cy="3769547"/>
          </a:xfrm>
          <a:prstGeom prst="rect">
            <a:avLst/>
          </a:prstGeom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直接箭头连接符 2"/>
          <p:cNvCxnSpPr/>
          <p:nvPr/>
        </p:nvCxnSpPr>
        <p:spPr>
          <a:xfrm flipV="1">
            <a:off x="10960131" y="2322576"/>
            <a:ext cx="266676" cy="54864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650192" y="2195749"/>
            <a:ext cx="265176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1400" b="1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endParaRPr lang="zh-CN" altLang="en-US" sz="14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36" name="直接箭头连接符 35"/>
          <p:cNvCxnSpPr/>
          <p:nvPr/>
        </p:nvCxnSpPr>
        <p:spPr>
          <a:xfrm flipV="1">
            <a:off x="9765029" y="4582592"/>
            <a:ext cx="266676" cy="54864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455090" y="4455765"/>
            <a:ext cx="265176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1400" b="1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endParaRPr lang="zh-CN" altLang="en-US" sz="14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 flipH="1" flipV="1">
            <a:off x="6229338" y="3591734"/>
            <a:ext cx="125742" cy="345093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239826" y="3962400"/>
            <a:ext cx="265176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CN" sz="1400" b="1" kern="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endParaRPr lang="zh-CN" altLang="en-US" sz="14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656" y="2204893"/>
            <a:ext cx="1454885" cy="33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0685" y="3219994"/>
            <a:ext cx="4162425" cy="329813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6013" y="1625954"/>
            <a:ext cx="6641041" cy="4256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685800">
              <a:lnSpc>
                <a:spcPct val="150000"/>
              </a:lnSpc>
              <a:spcAft>
                <a:spcPts val="500"/>
              </a:spcAft>
              <a:buAutoNum type="arabicPeriod"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浏览器提示：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  <a:hlinkClick r:id="rId2"/>
              </a:rPr>
              <a:t>www.yjszsms.com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想要使用您的麦克风、使用您的摄像头，请务必点击“允许”。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如果不小心点了禁止，可以参考文档 </a:t>
            </a:r>
            <a:r>
              <a:rPr lang="en-US" altLang="zh-CN" sz="1400" b="1" dirty="0">
                <a:solidFill>
                  <a:srgbClr val="C00000"/>
                </a:solidFill>
                <a:hlinkClick r:id="rId3"/>
              </a:rPr>
              <a:t>https://www.yjszsms.com/help/faq/ks</a:t>
            </a:r>
            <a:r>
              <a:rPr lang="en-US" altLang="zh-CN" sz="1400" b="1" dirty="0">
                <a:solidFill>
                  <a:srgbClr val="C00000"/>
                </a:solidFill>
              </a:rPr>
              <a:t>  -- </a:t>
            </a:r>
            <a:r>
              <a:rPr lang="zh-CN" altLang="en-US" sz="1400" b="1" dirty="0">
                <a:solidFill>
                  <a:srgbClr val="C00000"/>
                </a:solidFill>
              </a:rPr>
              <a:t>异常情况处理</a:t>
            </a:r>
            <a:endParaRPr lang="en-US" altLang="zh-CN" sz="1400" b="1" kern="0" dirty="0">
              <a:solidFill>
                <a:srgbClr val="C00000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marL="228600" lvl="0" indent="-228600" defTabSz="685800">
              <a:lnSpc>
                <a:spcPct val="150000"/>
              </a:lnSpc>
              <a:spcAft>
                <a:spcPts val="500"/>
              </a:spcAft>
              <a:buAutoNum type="arabicPeriod"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麦克风检测： 如果有多个麦克风，可切换选择，电脑音量调大，对麦克风说话，能听到回音，表示麦克风和音箱功能正常。</a:t>
            </a:r>
            <a:endParaRPr lang="en-US" altLang="zh-CN" sz="1400" b="1" kern="0" dirty="0"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marL="228600" lvl="0" indent="-228600" defTabSz="685800">
              <a:lnSpc>
                <a:spcPct val="150000"/>
              </a:lnSpc>
              <a:spcAft>
                <a:spcPts val="500"/>
              </a:spcAft>
              <a:buAutoNum type="arabicPeriod"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摄像头检测：可以直接看到摄像头画面，表示摄像头功能正常。如果有多个摄像头，可以切换选择。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marL="228600" lvl="0" indent="-228600" defTabSz="685800">
              <a:lnSpc>
                <a:spcPct val="150000"/>
              </a:lnSpc>
              <a:spcAft>
                <a:spcPts val="500"/>
              </a:spcAft>
              <a:buAutoNum type="arabicPeriod"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如果没有问题，点击检测成功，完成检测。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marL="228600" lvl="0" indent="-228600" defTabSz="685800">
              <a:lnSpc>
                <a:spcPct val="150000"/>
              </a:lnSpc>
              <a:spcAft>
                <a:spcPts val="500"/>
              </a:spcAft>
              <a:buAutoNum type="arabicPeriod"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如果有问题，且不能自行解决，暂不要点击“检测失败”，可关闭窗口，点击“在线客服”寻求帮助。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marL="228600" lvl="0" indent="-228600" defTabSz="685800">
              <a:lnSpc>
                <a:spcPct val="150000"/>
              </a:lnSpc>
              <a:spcAft>
                <a:spcPts val="500"/>
              </a:spcAft>
              <a:buAutoNum type="arabicPeriod"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如果仍不能解决问题，且不具备其他可更换的面试设备。点击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【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检测失败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】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，会有院系管理员联系你。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217" y="1236158"/>
            <a:ext cx="4118571" cy="20268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86013" y="5887383"/>
            <a:ext cx="6641041" cy="791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ct val="150000"/>
              </a:lnSpc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注意：请考生务必使用设备检测通过的电脑、设备、环境参加面试，以免发生不必要的故障，导致面试失败，影响面试结果。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30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72993" y="178990"/>
            <a:ext cx="704850" cy="1089529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4" name="文本占位符 1"/>
          <p:cNvSpPr txBox="1"/>
          <p:nvPr/>
        </p:nvSpPr>
        <p:spPr>
          <a:xfrm>
            <a:off x="2933198" y="765741"/>
            <a:ext cx="5407820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/>
              <a:t>4.3  </a:t>
            </a:r>
            <a:r>
              <a:rPr lang="zh-CN" altLang="en-US" sz="2400" dirty="0"/>
              <a:t>设备检测</a:t>
            </a:r>
            <a:r>
              <a:rPr lang="zh-CN" altLang="en-US" sz="2400" dirty="0" smtClean="0">
                <a:solidFill>
                  <a:srgbClr val="C00000"/>
                </a:solidFill>
              </a:rPr>
              <a:t>（非常重要）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9844866" y="2593439"/>
            <a:ext cx="459762" cy="4597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0094944" y="5776360"/>
            <a:ext cx="1512844" cy="34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这里有实时画面</a:t>
            </a:r>
            <a:endParaRPr lang="zh-CN" altLang="en-US" sz="14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9596761" y="4235580"/>
            <a:ext cx="2011027" cy="70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这里有蓝色音量条抖动</a:t>
            </a:r>
            <a:endParaRPr lang="en-US" altLang="zh-CN" sz="14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4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且能听到自己说话回音</a:t>
            </a:r>
            <a:endParaRPr lang="zh-CN" altLang="en-US" sz="14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箭头: 右 38"/>
          <p:cNvSpPr/>
          <p:nvPr/>
        </p:nvSpPr>
        <p:spPr>
          <a:xfrm rot="13132116">
            <a:off x="9304205" y="4345175"/>
            <a:ext cx="266330" cy="17755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箭头: 右 39"/>
          <p:cNvSpPr/>
          <p:nvPr/>
        </p:nvSpPr>
        <p:spPr>
          <a:xfrm rot="13132116">
            <a:off x="9802388" y="5707444"/>
            <a:ext cx="266330" cy="17755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占位符 1"/>
          <p:cNvSpPr txBox="1"/>
          <p:nvPr/>
        </p:nvSpPr>
        <p:spPr>
          <a:xfrm>
            <a:off x="1532918" y="22133"/>
            <a:ext cx="6322563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rgbClr val="0070C0"/>
                </a:solidFill>
              </a:rPr>
              <a:t>面</a:t>
            </a:r>
            <a:r>
              <a:rPr lang="zh-CN" altLang="en-US" sz="3600" dirty="0" smtClean="0">
                <a:solidFill>
                  <a:srgbClr val="0070C0"/>
                </a:solidFill>
              </a:rPr>
              <a:t>试</a:t>
            </a:r>
            <a:r>
              <a:rPr lang="zh-CN" altLang="en-US" sz="3600" dirty="0">
                <a:solidFill>
                  <a:srgbClr val="0070C0"/>
                </a:solidFill>
              </a:rPr>
              <a:t>系统全过程分解步骤说明</a:t>
            </a:r>
            <a:endParaRPr lang="zh-CN" altLang="en-US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ISLIDE.DIAGRAM" val="3df65701-1997-45dc-9f8a-063259ac7a5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自定义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59F59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4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400" kern="0" dirty="0"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2711</Words>
  <Application>WPS 演示</Application>
  <PresentationFormat>自定义</PresentationFormat>
  <Paragraphs>252</Paragraphs>
  <Slides>13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13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Calibri</vt:lpstr>
      <vt:lpstr>Arial</vt:lpstr>
      <vt:lpstr>Segoe UI Light</vt:lpstr>
      <vt:lpstr>Century Gothic</vt:lpstr>
      <vt:lpstr>Segoe UI Light</vt:lpstr>
      <vt:lpstr>黑体</vt:lpstr>
      <vt:lpstr>Times New Roman</vt:lpstr>
      <vt:lpstr>Arial Unicode MS</vt:lpstr>
      <vt:lpstr>等线</vt:lpstr>
      <vt:lpstr>Office 主题</vt:lpstr>
      <vt:lpstr>自定义设计方案</vt:lpstr>
      <vt:lpstr>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OfficePLUS</dc:creator>
  <cp:lastModifiedBy>lenovo</cp:lastModifiedBy>
  <cp:revision>136</cp:revision>
  <dcterms:created xsi:type="dcterms:W3CDTF">2015-08-18T02:51:00Z</dcterms:created>
  <dcterms:modified xsi:type="dcterms:W3CDTF">2020-07-06T07:03:42Z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v-yunxl@microsoft.com</vt:lpwstr>
  </property>
  <property fmtid="{D5CDD505-2E9C-101B-9397-08002B2CF9AE}" pid="5" name="MSIP_Label_f42aa342-8706-4288-bd11-ebb85995028c_SetDate">
    <vt:lpwstr>2017-12-19T12:28:54.8306583Z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KSOProductBuildVer">
    <vt:lpwstr>2052-11.1.0.9739</vt:lpwstr>
  </property>
</Properties>
</file>